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5" r:id="rId1"/>
    <p:sldMasterId id="2147483678" r:id="rId2"/>
  </p:sldMasterIdLst>
  <p:notesMasterIdLst>
    <p:notesMasterId r:id="rId52"/>
  </p:notesMasterIdLst>
  <p:handoutMasterIdLst>
    <p:handoutMasterId r:id="rId53"/>
  </p:handoutMasterIdLst>
  <p:sldIdLst>
    <p:sldId id="257" r:id="rId3"/>
    <p:sldId id="678" r:id="rId4"/>
    <p:sldId id="690" r:id="rId5"/>
    <p:sldId id="588" r:id="rId6"/>
    <p:sldId id="691" r:id="rId7"/>
    <p:sldId id="665" r:id="rId8"/>
    <p:sldId id="615" r:id="rId9"/>
    <p:sldId id="664" r:id="rId10"/>
    <p:sldId id="682" r:id="rId11"/>
    <p:sldId id="581" r:id="rId12"/>
    <p:sldId id="585" r:id="rId13"/>
    <p:sldId id="616" r:id="rId14"/>
    <p:sldId id="617" r:id="rId15"/>
    <p:sldId id="692" r:id="rId16"/>
    <p:sldId id="662" r:id="rId17"/>
    <p:sldId id="663" r:id="rId18"/>
    <p:sldId id="591" r:id="rId19"/>
    <p:sldId id="592" r:id="rId20"/>
    <p:sldId id="593" r:id="rId21"/>
    <p:sldId id="594" r:id="rId22"/>
    <p:sldId id="647" r:id="rId23"/>
    <p:sldId id="648" r:id="rId24"/>
    <p:sldId id="693" r:id="rId25"/>
    <p:sldId id="697" r:id="rId26"/>
    <p:sldId id="599" r:id="rId27"/>
    <p:sldId id="600" r:id="rId28"/>
    <p:sldId id="698" r:id="rId29"/>
    <p:sldId id="613" r:id="rId30"/>
    <p:sldId id="695" r:id="rId31"/>
    <p:sldId id="694" r:id="rId32"/>
    <p:sldId id="650" r:id="rId33"/>
    <p:sldId id="657" r:id="rId34"/>
    <p:sldId id="603" r:id="rId35"/>
    <p:sldId id="658" r:id="rId36"/>
    <p:sldId id="601" r:id="rId37"/>
    <p:sldId id="696" r:id="rId38"/>
    <p:sldId id="649" r:id="rId39"/>
    <p:sldId id="605" r:id="rId40"/>
    <p:sldId id="651" r:id="rId41"/>
    <p:sldId id="652" r:id="rId42"/>
    <p:sldId id="653" r:id="rId43"/>
    <p:sldId id="654" r:id="rId44"/>
    <p:sldId id="656" r:id="rId45"/>
    <p:sldId id="655" r:id="rId46"/>
    <p:sldId id="612" r:id="rId47"/>
    <p:sldId id="610" r:id="rId48"/>
    <p:sldId id="659" r:id="rId49"/>
    <p:sldId id="646" r:id="rId50"/>
    <p:sldId id="589" r:id="rId51"/>
  </p:sldIdLst>
  <p:sldSz cx="10160000" cy="5715000"/>
  <p:notesSz cx="7104063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5" userDrawn="1">
          <p15:clr>
            <a:srgbClr val="A4A3A4"/>
          </p15:clr>
        </p15:guide>
        <p15:guide id="2" orient="horz" pos="711" userDrawn="1">
          <p15:clr>
            <a:srgbClr val="A4A3A4"/>
          </p15:clr>
        </p15:guide>
        <p15:guide id="3" pos="3200" userDrawn="1">
          <p15:clr>
            <a:srgbClr val="A4A3A4"/>
          </p15:clr>
        </p15:guide>
        <p15:guide id="4" pos="5468" userDrawn="1">
          <p15:clr>
            <a:srgbClr val="A4A3A4"/>
          </p15:clr>
        </p15:guide>
        <p15:guide id="5" pos="328" userDrawn="1">
          <p15:clr>
            <a:srgbClr val="A4A3A4"/>
          </p15:clr>
        </p15:guide>
        <p15:guide id="6" pos="2898" userDrawn="1">
          <p15:clr>
            <a:srgbClr val="A4A3A4"/>
          </p15:clr>
        </p15:guide>
        <p15:guide id="7" pos="35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 autoAdjust="0"/>
    <p:restoredTop sz="80161" autoAdjust="0"/>
  </p:normalViewPr>
  <p:slideViewPr>
    <p:cSldViewPr snapToObjects="1">
      <p:cViewPr varScale="1">
        <p:scale>
          <a:sx n="121" d="100"/>
          <a:sy n="121" d="100"/>
        </p:scale>
        <p:origin x="864" y="90"/>
      </p:cViewPr>
      <p:guideLst>
        <p:guide orient="horz" pos="1845"/>
        <p:guide orient="horz" pos="711"/>
        <p:guide pos="3200"/>
        <p:guide pos="5468"/>
        <p:guide pos="328"/>
        <p:guide pos="2898"/>
        <p:guide pos="35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84"/>
    </p:cViewPr>
  </p:sorterViewPr>
  <p:notesViewPr>
    <p:cSldViewPr snapToObjects="1">
      <p:cViewPr varScale="1">
        <p:scale>
          <a:sx n="83" d="100"/>
          <a:sy n="83" d="100"/>
        </p:scale>
        <p:origin x="-3156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173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4" y="2"/>
            <a:ext cx="3078427" cy="51173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29FD2BA-62D3-46A4-BCF7-04982C41AFAF}" type="datetimeFigureOut">
              <a:rPr lang="de-DE" smtClean="0"/>
              <a:t>08.02.2020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8427" cy="51173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4" y="9721109"/>
            <a:ext cx="3078427" cy="51173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BF78373-74E0-4E28-9300-CD2672DD6A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18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8" y="2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4663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10" y="4861443"/>
            <a:ext cx="5209646" cy="46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2884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8" y="9722884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8E72E2D-C5BD-48FD-BACE-AB83DEC243D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446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Willkommen</a:t>
            </a:r>
          </a:p>
          <a:p>
            <a:r>
              <a:rPr lang="de-DE" dirty="0"/>
              <a:t>Hinweise</a:t>
            </a:r>
            <a:r>
              <a:rPr lang="de-DE" baseline="0" dirty="0"/>
              <a:t> zum Ablauf des WS</a:t>
            </a:r>
          </a:p>
          <a:p>
            <a:r>
              <a:rPr lang="de-DE" baseline="0" dirty="0"/>
              <a:t>	kurzer Input</a:t>
            </a:r>
          </a:p>
          <a:p>
            <a:r>
              <a:rPr lang="de-DE" baseline="0" dirty="0"/>
              <a:t>	Stationen zum Basteln</a:t>
            </a:r>
          </a:p>
          <a:p>
            <a:r>
              <a:rPr lang="de-DE" baseline="0" dirty="0"/>
              <a:t>	Zusammenfassung</a:t>
            </a:r>
          </a:p>
          <a:p>
            <a:r>
              <a:rPr lang="de-DE" baseline="0" dirty="0"/>
              <a:t>	Moderne Verschlüsselung</a:t>
            </a:r>
          </a:p>
          <a:p>
            <a:endParaRPr lang="de-DE" baseline="0" dirty="0"/>
          </a:p>
          <a:p>
            <a:r>
              <a:rPr lang="de-DE" baseline="0" dirty="0"/>
              <a:t>Bezug zum RP</a:t>
            </a:r>
          </a:p>
          <a:p>
            <a:r>
              <a:rPr lang="de-DE" baseline="0" dirty="0"/>
              <a:t>	Allgemeinbildung</a:t>
            </a:r>
          </a:p>
          <a:p>
            <a:r>
              <a:rPr lang="de-DE" baseline="0" dirty="0"/>
              <a:t>	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20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Ist es jetzt sicher?</a:t>
            </a:r>
          </a:p>
          <a:p>
            <a:r>
              <a:rPr lang="de-DE" dirty="0"/>
              <a:t>oder besser so?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1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Ist es jetzt sicher?</a:t>
            </a:r>
          </a:p>
          <a:p>
            <a:r>
              <a:rPr lang="de-DE"/>
              <a:t>oder besser so?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1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End-zu-End-Kommunikation???</a:t>
            </a:r>
          </a:p>
          <a:p>
            <a:endParaRPr lang="de-DE" dirty="0"/>
          </a:p>
          <a:p>
            <a:r>
              <a:rPr lang="de-DE" dirty="0"/>
              <a:t>Also: was fordern wir von sicherer Kommunikation?</a:t>
            </a:r>
          </a:p>
          <a:p>
            <a:endParaRPr lang="de-DE" dirty="0"/>
          </a:p>
          <a:p>
            <a:r>
              <a:rPr lang="de-DE" dirty="0" err="1"/>
              <a:t>Alternariver</a:t>
            </a:r>
            <a:r>
              <a:rPr lang="de-DE" dirty="0"/>
              <a:t> Zugang: Was ist End-zu-End-</a:t>
            </a:r>
            <a:r>
              <a:rPr lang="de-DE" dirty="0" err="1"/>
              <a:t>Verschlüpssleung</a:t>
            </a:r>
            <a:r>
              <a:rPr lang="de-DE" dirty="0"/>
              <a:t>,</a:t>
            </a:r>
            <a:r>
              <a:rPr lang="de-DE" baseline="0" dirty="0"/>
              <a:t> Videofilm?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1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End-zu-End-Kommunikation???</a:t>
            </a:r>
          </a:p>
          <a:p>
            <a:endParaRPr lang="de-DE" dirty="0"/>
          </a:p>
          <a:p>
            <a:r>
              <a:rPr lang="de-DE" dirty="0"/>
              <a:t>Also: was fordern wir von sicherer Kommunikation?</a:t>
            </a:r>
          </a:p>
          <a:p>
            <a:endParaRPr lang="de-DE" dirty="0"/>
          </a:p>
          <a:p>
            <a:r>
              <a:rPr lang="de-DE" dirty="0" err="1"/>
              <a:t>Alternariver</a:t>
            </a:r>
            <a:r>
              <a:rPr lang="de-DE" dirty="0"/>
              <a:t> Zugang: Was ist End-zu-End-</a:t>
            </a:r>
            <a:r>
              <a:rPr lang="de-DE" dirty="0" err="1"/>
              <a:t>Verschlüpssleung</a:t>
            </a:r>
            <a:r>
              <a:rPr lang="de-DE" dirty="0"/>
              <a:t>,</a:t>
            </a:r>
            <a:r>
              <a:rPr lang="de-DE" baseline="0" dirty="0"/>
              <a:t> Videofilm?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84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End-zu-End-Kommunikation???</a:t>
            </a:r>
          </a:p>
          <a:p>
            <a:endParaRPr lang="de-DE" dirty="0"/>
          </a:p>
          <a:p>
            <a:r>
              <a:rPr lang="de-DE" dirty="0"/>
              <a:t>Also: was fordern wir von sicherer Kommunikation?</a:t>
            </a:r>
          </a:p>
          <a:p>
            <a:endParaRPr lang="de-DE" dirty="0"/>
          </a:p>
          <a:p>
            <a:r>
              <a:rPr lang="de-DE" dirty="0" err="1"/>
              <a:t>Alternariver</a:t>
            </a:r>
            <a:r>
              <a:rPr lang="de-DE" dirty="0"/>
              <a:t> Zugang: Was ist End-zu-End-</a:t>
            </a:r>
            <a:r>
              <a:rPr lang="de-DE" dirty="0" err="1"/>
              <a:t>Verschlüpssleung</a:t>
            </a:r>
            <a:r>
              <a:rPr lang="de-DE"/>
              <a:t>,</a:t>
            </a:r>
            <a:r>
              <a:rPr lang="de-DE" baseline="0"/>
              <a:t> Videofilm?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11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Nur Berechtigte erhalten Zugang zu einer Information: </a:t>
            </a:r>
            <a:r>
              <a:rPr lang="de-DE" sz="1200" dirty="0"/>
              <a:t>Wurde die Nachricht abgefangen und von einer unbekannten Person gelesen?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909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Manipulationsschutz für Nachrichten: </a:t>
            </a:r>
            <a:r>
              <a:rPr lang="de-DE" sz="1200" dirty="0"/>
              <a:t>Hat jemand die Nachricht manipuliert (ggf. PIN/TAN geändert)?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28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Sicherstellung der Urheberschaft einer Nachricht: </a:t>
            </a:r>
            <a:r>
              <a:rPr lang="de-DE" sz="1200" dirty="0"/>
              <a:t>Stammt die Nachricht wirklich von der Bank, oder erlaubt sich hier jemand einen Scherz?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28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-DE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Urheber einer Nachricht darf Urheberschaft nicht abstreiten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können: </a:t>
            </a:r>
            <a:r>
              <a:rPr lang="de-DE" sz="1200" dirty="0"/>
              <a:t>Die Bank behauptet, die Nachricht so nicht verschickt zu haben. Stimmt das?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28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/>
            <a:r>
              <a:rPr lang="de-DE" altLang="de-DE" dirty="0"/>
              <a:t>ist die Kunst und Wissenschaft, Methoden zur Verheimlichung und zum Brechen der Codierung geheimer Nachrichten zu entwickeln.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2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Reduziertes</a:t>
            </a:r>
            <a:r>
              <a:rPr lang="de-DE" baseline="0" dirty="0"/>
              <a:t> Curriculum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834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28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28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04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587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solidFill>
                  <a:srgbClr val="006600"/>
                </a:solidFill>
                <a:cs typeface="Times New Roman" pitchFamily="18" charset="0"/>
              </a:rPr>
              <a:t>Ein Klartext wird mit Hilfe eines geheimen Schlüssels in einen Geheimtext umgewandelt. Der Empfänger muss zum Entschlüsseln mit dem gleichen geheimen Schlüssel arbeiten!</a:t>
            </a:r>
            <a:r>
              <a:rPr lang="en-US" altLang="de-DE" sz="1200" dirty="0">
                <a:solidFill>
                  <a:srgbClr val="006600"/>
                </a:solidFill>
              </a:rPr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28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371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374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Jetzt gemeinsam</a:t>
            </a:r>
            <a:r>
              <a:rPr lang="de-DE" baseline="0" dirty="0"/>
              <a:t> im Arbeitsblatt mit </a:t>
            </a:r>
            <a:r>
              <a:rPr lang="de-DE" baseline="0" dirty="0" err="1"/>
              <a:t>Asym</a:t>
            </a:r>
            <a:r>
              <a:rPr lang="de-DE" baseline="0" dirty="0"/>
              <a:t>-Scheibe</a:t>
            </a:r>
          </a:p>
          <a:p>
            <a:endParaRPr lang="de-DE" baseline="0" dirty="0"/>
          </a:p>
          <a:p>
            <a:r>
              <a:rPr lang="de-DE" baseline="0" dirty="0"/>
              <a:t>Sonderhinweis zur Funktionsweise der Scheibe!</a:t>
            </a: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Jetzt gemeinsam</a:t>
            </a:r>
            <a:r>
              <a:rPr lang="de-DE" baseline="0" dirty="0"/>
              <a:t> im Arbeitsblatt mit </a:t>
            </a:r>
            <a:r>
              <a:rPr lang="de-DE" baseline="0" dirty="0" err="1"/>
              <a:t>Asym</a:t>
            </a:r>
            <a:r>
              <a:rPr lang="de-DE" baseline="0" dirty="0"/>
              <a:t>-Scheibe</a:t>
            </a:r>
          </a:p>
          <a:p>
            <a:endParaRPr lang="de-DE" baseline="0" dirty="0"/>
          </a:p>
          <a:p>
            <a:r>
              <a:rPr lang="de-DE" baseline="0" dirty="0" err="1"/>
              <a:t>Ver</a:t>
            </a:r>
            <a:r>
              <a:rPr lang="de-DE" baseline="0" dirty="0"/>
              <a:t>- und Entschlüsseln geht nicht mehr mit dem gleichen Schlüssel!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Reduziertes</a:t>
            </a:r>
            <a:r>
              <a:rPr lang="de-DE" baseline="0" dirty="0"/>
              <a:t> Curriculum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939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Jetzt gemeinsam</a:t>
            </a:r>
            <a:r>
              <a:rPr lang="de-DE" baseline="0" dirty="0"/>
              <a:t> im Arbeitsblatt mit </a:t>
            </a:r>
            <a:r>
              <a:rPr lang="de-DE" baseline="0" dirty="0" err="1"/>
              <a:t>Asym</a:t>
            </a:r>
            <a:r>
              <a:rPr lang="de-DE" baseline="0" dirty="0"/>
              <a:t>-Scheibe</a:t>
            </a:r>
          </a:p>
          <a:p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Jetzt gemeinsam</a:t>
            </a:r>
            <a:r>
              <a:rPr lang="de-DE" baseline="0" dirty="0"/>
              <a:t> im Arbeitsblatt mit </a:t>
            </a:r>
            <a:r>
              <a:rPr lang="de-DE" baseline="0" dirty="0" err="1"/>
              <a:t>Asym</a:t>
            </a:r>
            <a:r>
              <a:rPr lang="de-DE" baseline="0" dirty="0"/>
              <a:t>-Scheibe</a:t>
            </a:r>
          </a:p>
          <a:p>
            <a:endParaRPr lang="de-DE" baseline="0" dirty="0"/>
          </a:p>
          <a:p>
            <a:r>
              <a:rPr lang="de-DE" baseline="0" dirty="0" err="1"/>
              <a:t>Ver</a:t>
            </a:r>
            <a:r>
              <a:rPr lang="de-DE" baseline="0" dirty="0"/>
              <a:t>- und Entschlüsseln geht nicht mehr mit dem gleichen Schlüssel!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 </a:t>
            </a:r>
            <a:r>
              <a:rPr lang="de-DE" baseline="0" dirty="0" err="1">
                <a:sym typeface="Wingdings" panose="05000000000000000000" pitchFamily="2" charset="2"/>
              </a:rPr>
              <a:t>Asymetrische</a:t>
            </a:r>
            <a:r>
              <a:rPr lang="de-DE" baseline="0" dirty="0">
                <a:sym typeface="Wingdings" panose="05000000000000000000" pitchFamily="2" charset="2"/>
              </a:rPr>
              <a:t> Verschlüsselung!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199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Jetzt gemeinsam</a:t>
            </a:r>
            <a:r>
              <a:rPr lang="de-DE" baseline="0" dirty="0"/>
              <a:t> im Arbeitsblatt mit </a:t>
            </a:r>
            <a:r>
              <a:rPr lang="de-DE" baseline="0" dirty="0" err="1"/>
              <a:t>Asym</a:t>
            </a:r>
            <a:r>
              <a:rPr lang="de-DE" baseline="0" dirty="0"/>
              <a:t>-Scheibe: Rollenspiel!</a:t>
            </a:r>
          </a:p>
          <a:p>
            <a:endParaRPr lang="de-DE" baseline="0" dirty="0"/>
          </a:p>
          <a:p>
            <a:r>
              <a:rPr lang="de-DE" baseline="0" dirty="0"/>
              <a:t>Also: Senden einer verschlüsselten Nachricht immer mit dem öffentlichen Schlüssel des Empfängers!</a:t>
            </a:r>
          </a:p>
          <a:p>
            <a:r>
              <a:rPr lang="de-DE" baseline="0" dirty="0"/>
              <a:t>Prinzip der digitalen Signatur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Angreifer?</a:t>
            </a:r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Einbruch in das System!</a:t>
            </a:r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Einbruch!</a:t>
            </a:r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Exemplarisch</a:t>
            </a:r>
            <a:r>
              <a:rPr lang="de-DE" baseline="0" dirty="0"/>
              <a:t>es Agieren</a:t>
            </a:r>
          </a:p>
          <a:p>
            <a:r>
              <a:rPr lang="de-DE" baseline="0" dirty="0"/>
              <a:t>Sensibilisierung der Schüler für verschlüsselte Kommunikation (https, Ende-zu-Ende, </a:t>
            </a:r>
            <a:r>
              <a:rPr lang="de-DE" baseline="0" dirty="0" err="1"/>
              <a:t>Snowden</a:t>
            </a:r>
            <a:r>
              <a:rPr lang="de-DE" baseline="0" dirty="0"/>
              <a:t>, ...)</a:t>
            </a:r>
          </a:p>
          <a:p>
            <a:r>
              <a:rPr lang="de-DE" baseline="0" dirty="0"/>
              <a:t>Aktiv verschlüsseln von Daten beim Speichern, Backup, in der Cloud, ...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834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de-DE" altLang="de-DE" sz="1200" dirty="0">
                <a:solidFill>
                  <a:srgbClr val="006600"/>
                </a:solidFill>
                <a:cs typeface="Times New Roman" pitchFamily="18" charset="0"/>
              </a:rPr>
              <a:t>Lösung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Lösung</a:t>
            </a:r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de-DE" altLang="de-DE" sz="1200" dirty="0">
                <a:solidFill>
                  <a:srgbClr val="006600"/>
                </a:solidFill>
                <a:cs typeface="Times New Roman" pitchFamily="18" charset="0"/>
              </a:rPr>
              <a:t>in echt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de-DE" altLang="de-DE" sz="1200" dirty="0">
                <a:solidFill>
                  <a:srgbClr val="006600"/>
                </a:solidFill>
                <a:cs typeface="Times New Roman" pitchFamily="18" charset="0"/>
              </a:rPr>
              <a:t>bislang einseitige,</a:t>
            </a:r>
            <a:r>
              <a:rPr lang="de-DE" altLang="de-DE" sz="1200" baseline="0" dirty="0">
                <a:solidFill>
                  <a:srgbClr val="006600"/>
                </a:solidFill>
                <a:cs typeface="Times New Roman" pitchFamily="18" charset="0"/>
              </a:rPr>
              <a:t> verschlüsselte und signierte </a:t>
            </a:r>
            <a:r>
              <a:rPr lang="de-DE" altLang="de-DE" sz="1200" dirty="0">
                <a:solidFill>
                  <a:srgbClr val="006600"/>
                </a:solidFill>
                <a:cs typeface="Times New Roman" pitchFamily="18" charset="0"/>
              </a:rPr>
              <a:t>Kommunikation</a:t>
            </a:r>
          </a:p>
          <a:p>
            <a:pPr algn="just" eaLnBrk="1" hangingPunct="1"/>
            <a:r>
              <a:rPr lang="de-DE" sz="1200" baseline="0" dirty="0">
                <a:solidFill>
                  <a:srgbClr val="006600"/>
                </a:solidFill>
                <a:cs typeface="Times New Roman" pitchFamily="18" charset="0"/>
              </a:rPr>
              <a:t>Ausblick auf E-Mail und zweiseitige, verschlüsselte und signierte Kommunikation für E-Mail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de-DE" altLang="de-DE" sz="1200" dirty="0">
                <a:solidFill>
                  <a:srgbClr val="006600"/>
                </a:solidFill>
                <a:cs typeface="Times New Roman" pitchFamily="18" charset="0"/>
              </a:rPr>
              <a:t>in echt</a:t>
            </a:r>
          </a:p>
          <a:p>
            <a:pPr algn="just" eaLnBrk="1" hangingPunct="1"/>
            <a:r>
              <a:rPr lang="de-DE" sz="1200" baseline="0" dirty="0">
                <a:solidFill>
                  <a:srgbClr val="006600"/>
                </a:solidFill>
                <a:cs typeface="Times New Roman" pitchFamily="18" charset="0"/>
              </a:rPr>
              <a:t>Wie Schlüsselerzeugung?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de-DE" altLang="de-DE" sz="1200" dirty="0">
                <a:solidFill>
                  <a:srgbClr val="006600"/>
                </a:solidFill>
                <a:cs typeface="Times New Roman" pitchFamily="18" charset="0"/>
              </a:rPr>
              <a:t>fertig</a:t>
            </a: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14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Nur Berechtigte erhalten Zugang zu einer Information: </a:t>
            </a:r>
            <a:r>
              <a:rPr lang="de-DE" sz="1200" dirty="0"/>
              <a:t>Wurde die Nachricht abgefangen und von einer unbekannten Person gelesen?</a:t>
            </a:r>
            <a:endParaRPr lang="de-DE" sz="1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90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Exemplarisch</a:t>
            </a:r>
            <a:r>
              <a:rPr lang="de-DE" baseline="0" dirty="0"/>
              <a:t>es Agieren</a:t>
            </a:r>
          </a:p>
          <a:p>
            <a:r>
              <a:rPr lang="de-DE" baseline="0" dirty="0"/>
              <a:t>Sensibilisierung der Schüler für verschlüsselte Kommunikation (https, Ende-zu-Ende, </a:t>
            </a:r>
            <a:r>
              <a:rPr lang="de-DE" baseline="0" dirty="0" err="1"/>
              <a:t>Snowden</a:t>
            </a:r>
            <a:r>
              <a:rPr lang="de-DE" baseline="0" dirty="0"/>
              <a:t>, ...)</a:t>
            </a:r>
          </a:p>
          <a:p>
            <a:r>
              <a:rPr lang="de-DE" baseline="0" dirty="0"/>
              <a:t>Aktiv verschlüsseln von Daten beim Speichern, Backup, in der Cloud, ...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46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Exemplarisch</a:t>
            </a:r>
            <a:r>
              <a:rPr lang="de-DE" baseline="0" dirty="0"/>
              <a:t>es Agieren</a:t>
            </a:r>
          </a:p>
          <a:p>
            <a:r>
              <a:rPr lang="de-DE" baseline="0" dirty="0"/>
              <a:t>Sensibilisierung der Schüler für verschlüsselte Kommunikation (https, Ende-zu-Ende, </a:t>
            </a:r>
            <a:r>
              <a:rPr lang="de-DE" baseline="0" dirty="0" err="1"/>
              <a:t>Snowden</a:t>
            </a:r>
            <a:r>
              <a:rPr lang="de-DE" baseline="0" dirty="0"/>
              <a:t>, ...)</a:t>
            </a:r>
          </a:p>
          <a:p>
            <a:r>
              <a:rPr lang="de-DE" baseline="0" dirty="0"/>
              <a:t>Aktiv verschlüsseln von Daten beim Speichern, Backup, in der Cloud, ...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20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Alltag, Aspekte der Zertifikate und –</a:t>
            </a:r>
            <a:r>
              <a:rPr lang="de-DE" dirty="0" err="1"/>
              <a:t>fehler</a:t>
            </a:r>
            <a:r>
              <a:rPr lang="de-DE" dirty="0"/>
              <a:t>, Woher weiß ich, mit wem ich kommuniziere? ...</a:t>
            </a:r>
          </a:p>
          <a:p>
            <a:endParaRPr lang="de-DE" dirty="0"/>
          </a:p>
          <a:p>
            <a:r>
              <a:rPr lang="de-DE" dirty="0"/>
              <a:t>Besonderheit</a:t>
            </a:r>
            <a:r>
              <a:rPr lang="de-DE" baseline="0" dirty="0"/>
              <a:t> – Anschaulichkeit!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83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Alltag, Aspekte der Zertifikate und –</a:t>
            </a:r>
            <a:r>
              <a:rPr lang="de-DE" dirty="0" err="1"/>
              <a:t>fehler</a:t>
            </a:r>
            <a:r>
              <a:rPr lang="de-DE" dirty="0"/>
              <a:t>, Woher weiß ich, mit wem ich kommuniziere? ...</a:t>
            </a:r>
          </a:p>
          <a:p>
            <a:endParaRPr lang="de-DE" dirty="0"/>
          </a:p>
          <a:p>
            <a:r>
              <a:rPr lang="de-DE" dirty="0"/>
              <a:t>Besonderheit</a:t>
            </a:r>
            <a:r>
              <a:rPr lang="de-DE" baseline="0" dirty="0"/>
              <a:t> – Anschaulichkeit!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23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2E2D-C5BD-48FD-BACE-AB83DEC243D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77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8128000" y="889000"/>
            <a:ext cx="0" cy="374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1015" y="388938"/>
            <a:ext cx="7535333" cy="1778000"/>
          </a:xfrm>
        </p:spPr>
        <p:txBody>
          <a:bodyPr/>
          <a:lstStyle>
            <a:lvl1pPr algn="r">
              <a:defRPr sz="4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altLang="en-US" noProof="0" dirty="0"/>
              <a:t>Titelmasterformat durch Klicken bearbeiten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43681" y="2541323"/>
            <a:ext cx="6942667" cy="19685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altLang="en-US" noProof="0" dirty="0"/>
              <a:t>Formatvorlage des Untertitelmasters durch Klicken bearbeiten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08000" y="5207000"/>
            <a:ext cx="2370667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01.09.2010</a:t>
            </a:r>
            <a:endParaRPr lang="de-DE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471334" y="5207000"/>
            <a:ext cx="3217333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CC BY-SA 4.0 DE T. Hempel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81333" y="5207000"/>
            <a:ext cx="2370667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AE453E-C623-430D-9F9A-3D5786CC8150}" type="slidenum">
              <a:rPr lang="de-DE" altLang="en-US"/>
              <a:pPr/>
              <a:t>‹Nr.›</a:t>
            </a:fld>
            <a:endParaRPr lang="de-DE" altLang="en-US"/>
          </a:p>
        </p:txBody>
      </p:sp>
      <p:grpSp>
        <p:nvGrpSpPr>
          <p:cNvPr id="78856" name="Group 8"/>
          <p:cNvGrpSpPr>
            <a:grpSpLocks/>
          </p:cNvGrpSpPr>
          <p:nvPr/>
        </p:nvGrpSpPr>
        <p:grpSpPr bwMode="auto">
          <a:xfrm>
            <a:off x="8325557" y="2493698"/>
            <a:ext cx="1486959" cy="1824302"/>
            <a:chOff x="4704" y="1885"/>
            <a:chExt cx="843" cy="1379"/>
          </a:xfrm>
        </p:grpSpPr>
        <p:sp>
          <p:nvSpPr>
            <p:cNvPr id="788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8888" name="Line 40"/>
          <p:cNvSpPr>
            <a:spLocks noChangeShapeType="1"/>
          </p:cNvSpPr>
          <p:nvPr/>
        </p:nvSpPr>
        <p:spPr bwMode="auto">
          <a:xfrm>
            <a:off x="338667" y="23495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1" y="2507898"/>
            <a:ext cx="2199867" cy="2345172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92C5E-A7FB-493F-97D0-67D0EA0FF6D1}" type="slidenum">
              <a:rPr lang="de-DE" altLang="en-US" smtClean="0">
                <a:solidFill>
                  <a:srgbClr val="FFFFCC"/>
                </a:solidFill>
              </a:rPr>
              <a:pPr/>
              <a:t>‹Nr.›</a:t>
            </a:fld>
            <a:endParaRPr lang="de-DE" alt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‹Nr.›</a:t>
            </a:fld>
            <a:endParaRPr lang="de-DE" alt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66023-4CB4-4798-A7B0-404B464A441E}" type="slidenum">
              <a:rPr lang="de-DE" altLang="en-US" smtClean="0">
                <a:solidFill>
                  <a:srgbClr val="FFFFCC"/>
                </a:solidFill>
              </a:rPr>
              <a:pPr/>
              <a:t>‹Nr.›</a:t>
            </a:fld>
            <a:endParaRPr lang="de-DE" alt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71358-1BD5-4A0D-86C2-2106FE661DD4}" type="slidenum">
              <a:rPr lang="de-DE" altLang="en-US" smtClean="0">
                <a:solidFill>
                  <a:srgbClr val="FFFFCC"/>
                </a:solidFill>
              </a:rPr>
              <a:pPr/>
              <a:t>‹Nr.›</a:t>
            </a:fld>
            <a:endParaRPr lang="de-DE" alt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4AB02-84F3-4027-95D6-831CE72E2FA2}" type="slidenum">
              <a:rPr lang="de-DE" altLang="en-US">
                <a:solidFill>
                  <a:srgbClr val="FFFFCC"/>
                </a:solidFill>
              </a:rPr>
              <a:pPr/>
              <a:t>‹Nr.›</a:t>
            </a:fld>
            <a:r>
              <a:rPr lang="de-DE" altLang="en-US">
                <a:solidFill>
                  <a:srgbClr val="FFFFCC"/>
                </a:solidFill>
              </a:rPr>
              <a:t> von 46</a:t>
            </a:r>
          </a:p>
        </p:txBody>
      </p:sp>
    </p:spTree>
    <p:extLst>
      <p:ext uri="{BB962C8B-B14F-4D97-AF65-F5344CB8AC3E}">
        <p14:creationId xmlns:p14="http://schemas.microsoft.com/office/powerpoint/2010/main" val="14185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81196" y="104512"/>
            <a:ext cx="2458861" cy="53326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9322" y="104512"/>
            <a:ext cx="7212541" cy="533267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3A4F1-0B48-42FD-AE5F-79C3CBA9185F}" type="slidenum">
              <a:rPr lang="de-DE" altLang="en-US">
                <a:solidFill>
                  <a:srgbClr val="FFFFCC"/>
                </a:solidFill>
              </a:rPr>
              <a:pPr/>
              <a:t>‹Nr.›</a:t>
            </a:fld>
            <a:r>
              <a:rPr lang="de-DE" altLang="en-US">
                <a:solidFill>
                  <a:srgbClr val="FFFFCC"/>
                </a:solidFill>
              </a:rPr>
              <a:t> von 46</a:t>
            </a:r>
          </a:p>
        </p:txBody>
      </p:sp>
    </p:spTree>
    <p:extLst>
      <p:ext uri="{BB962C8B-B14F-4D97-AF65-F5344CB8AC3E}">
        <p14:creationId xmlns:p14="http://schemas.microsoft.com/office/powerpoint/2010/main" val="18312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20349" y="5498043"/>
            <a:ext cx="1278819" cy="150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01.09.2010</a:t>
            </a:r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39863" y="5498043"/>
            <a:ext cx="4400903" cy="150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CC BY-SA 4.0 DE T. Hempel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80653" y="5498043"/>
            <a:ext cx="2370667" cy="150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20FA7C-3BAD-4B24-8C1C-DEC479FBAC3B}" type="slidenum">
              <a:rPr lang="de-DE" altLang="en-US" smtClean="0"/>
              <a:pPr/>
              <a:t>‹Nr.›</a:t>
            </a:fld>
            <a:r>
              <a:rPr lang="de-DE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29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20349" y="5498043"/>
            <a:ext cx="1278819" cy="150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01.09.2010</a:t>
            </a:r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39863" y="5498043"/>
            <a:ext cx="4400903" cy="150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CC BY-SA 4.0 DE T. Hempel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480653" y="5498043"/>
            <a:ext cx="2370667" cy="150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592C5E-A7FB-493F-97D0-67D0EA0FF6D1}" type="slidenum">
              <a:rPr lang="de-DE" altLang="en-US" smtClean="0"/>
              <a:pPr/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4065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4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8128000" y="889000"/>
            <a:ext cx="0" cy="374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FFCC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1015" y="388938"/>
            <a:ext cx="7535333" cy="1778000"/>
          </a:xfrm>
        </p:spPr>
        <p:txBody>
          <a:bodyPr/>
          <a:lstStyle>
            <a:lvl1pPr algn="r">
              <a:defRPr sz="4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altLang="en-US" noProof="0" dirty="0"/>
              <a:t>Titelmasterformat durch Klicken bearbeiten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43681" y="2541323"/>
            <a:ext cx="6942667" cy="19685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altLang="en-US" noProof="0" dirty="0"/>
              <a:t>Formatvorlage des Untertitelmasters durch Klicken bearbeiten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08000" y="5207000"/>
            <a:ext cx="2370667" cy="3810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471334" y="5207000"/>
            <a:ext cx="3217333" cy="3810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81333" y="5207000"/>
            <a:ext cx="2370667" cy="381000"/>
          </a:xfrm>
        </p:spPr>
        <p:txBody>
          <a:bodyPr/>
          <a:lstStyle>
            <a:lvl1pPr>
              <a:defRPr/>
            </a:lvl1pPr>
          </a:lstStyle>
          <a:p>
            <a:fld id="{B5AE453E-C623-430D-9F9A-3D5786CC8150}" type="slidenum">
              <a:rPr lang="de-DE" altLang="en-US">
                <a:solidFill>
                  <a:srgbClr val="FFFFCC"/>
                </a:solidFill>
              </a:rPr>
              <a:pPr/>
              <a:t>‹Nr.›</a:t>
            </a:fld>
            <a:endParaRPr lang="de-DE" altLang="en-US">
              <a:solidFill>
                <a:srgbClr val="FFFFCC"/>
              </a:solidFill>
            </a:endParaRPr>
          </a:p>
        </p:txBody>
      </p:sp>
      <p:grpSp>
        <p:nvGrpSpPr>
          <p:cNvPr id="78856" name="Group 8"/>
          <p:cNvGrpSpPr>
            <a:grpSpLocks/>
          </p:cNvGrpSpPr>
          <p:nvPr/>
        </p:nvGrpSpPr>
        <p:grpSpPr bwMode="auto">
          <a:xfrm>
            <a:off x="8325558" y="2493698"/>
            <a:ext cx="1157109" cy="1824302"/>
            <a:chOff x="4704" y="1885"/>
            <a:chExt cx="843" cy="1379"/>
          </a:xfrm>
        </p:grpSpPr>
        <p:sp>
          <p:nvSpPr>
            <p:cNvPr id="788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  <p:sp>
          <p:nvSpPr>
            <p:cNvPr id="788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FFFFCC"/>
                </a:solidFill>
              </a:endParaRPr>
            </a:p>
          </p:txBody>
        </p:sp>
      </p:grpSp>
      <p:sp>
        <p:nvSpPr>
          <p:cNvPr id="78888" name="Line 40"/>
          <p:cNvSpPr>
            <a:spLocks noChangeShapeType="1"/>
          </p:cNvSpPr>
          <p:nvPr/>
        </p:nvSpPr>
        <p:spPr bwMode="auto">
          <a:xfrm>
            <a:off x="338667" y="23495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FFCC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2" y="2507898"/>
            <a:ext cx="1800194" cy="2345172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18" y="5288416"/>
            <a:ext cx="931333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FA7C-3BAD-4B24-8C1C-DEC479FBAC3B}" type="slidenum">
              <a:rPr lang="de-DE" altLang="en-US" smtClean="0">
                <a:solidFill>
                  <a:srgbClr val="FFFFCC"/>
                </a:solidFill>
              </a:rPr>
              <a:pPr/>
              <a:t>‹Nr.›</a:t>
            </a:fld>
            <a:r>
              <a:rPr lang="de-DE" altLang="en-US" dirty="0">
                <a:solidFill>
                  <a:srgbClr val="FFFF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80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9CDB-51E3-4236-A0A8-DE1F83223309}" type="slidenum">
              <a:rPr lang="de-DE" altLang="en-US" smtClean="0">
                <a:solidFill>
                  <a:srgbClr val="FFFFCC"/>
                </a:solidFill>
              </a:rPr>
              <a:pPr/>
              <a:t>‹Nr.›</a:t>
            </a:fld>
            <a:endParaRPr lang="de-DE" alt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5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9322" y="997479"/>
            <a:ext cx="4834819" cy="4439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03474" y="997479"/>
            <a:ext cx="4836583" cy="4439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435D1-3E11-45F8-A0EB-CDBD0E31E541}" type="slidenum">
              <a:rPr lang="de-DE" altLang="en-US" smtClean="0">
                <a:solidFill>
                  <a:srgbClr val="FFFFCC"/>
                </a:solidFill>
              </a:rPr>
              <a:pPr/>
              <a:t>‹Nr.›</a:t>
            </a:fld>
            <a:endParaRPr lang="de-DE" alt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440" y="985293"/>
            <a:ext cx="4880542" cy="432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440" y="1489348"/>
            <a:ext cx="4880542" cy="3960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49473" y="981986"/>
            <a:ext cx="4891079" cy="4353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0" y="1489348"/>
            <a:ext cx="4879411" cy="3960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2BCA1-12B0-4123-9B4C-B42BFC059376}" type="slidenum">
              <a:rPr lang="de-DE" altLang="en-US" smtClean="0">
                <a:solidFill>
                  <a:srgbClr val="FFFFCC"/>
                </a:solidFill>
              </a:rPr>
              <a:pPr/>
              <a:t>‹Nr.›</a:t>
            </a:fld>
            <a:r>
              <a:rPr lang="de-DE" altLang="en-US" dirty="0">
                <a:solidFill>
                  <a:srgbClr val="FFFFCC"/>
                </a:solidFill>
              </a:rPr>
              <a:t> von 9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21293" y="104511"/>
            <a:ext cx="8219169" cy="652198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3900" b="1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2" name="Gerade Verbindung 11"/>
          <p:cNvCxnSpPr/>
          <p:nvPr userDrawn="1"/>
        </p:nvCxnSpPr>
        <p:spPr bwMode="auto">
          <a:xfrm>
            <a:off x="39440" y="1417342"/>
            <a:ext cx="10001111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8" idx="0"/>
          </p:cNvCxnSpPr>
          <p:nvPr userDrawn="1"/>
        </p:nvCxnSpPr>
        <p:spPr bwMode="auto">
          <a:xfrm>
            <a:off x="5040314" y="985294"/>
            <a:ext cx="0" cy="451274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9320" y="104511"/>
            <a:ext cx="9840736" cy="65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Titelmasterformat durch Klicken bearbeiten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320" y="997479"/>
            <a:ext cx="9840736" cy="443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0" y="5525417"/>
            <a:ext cx="465667" cy="147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72" r:id="rId4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rgbClr val="00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itchFamily="2" charset="2"/>
        <a:buChar char="l"/>
        <a:defRPr sz="2600">
          <a:solidFill>
            <a:srgbClr val="006600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rgbClr val="006600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rgbClr val="006600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67" name="Rectangle 43"/>
          <p:cNvSpPr>
            <a:spLocks noChangeArrowheads="1"/>
          </p:cNvSpPr>
          <p:nvPr userDrawn="1"/>
        </p:nvSpPr>
        <p:spPr bwMode="auto">
          <a:xfrm>
            <a:off x="0" y="937948"/>
            <a:ext cx="10160000" cy="4560093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CC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1690" y="104511"/>
            <a:ext cx="8578789" cy="65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Titelmasterformat durch Klicken bearbeiten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320" y="997479"/>
            <a:ext cx="9840736" cy="443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0349" y="5498043"/>
            <a:ext cx="1278819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de-DE">
                <a:solidFill>
                  <a:srgbClr val="FFFFCC"/>
                </a:solidFill>
              </a:rPr>
              <a:t>01.09.2010</a:t>
            </a:r>
            <a:endParaRPr lang="de-DE" altLang="en-US">
              <a:solidFill>
                <a:srgbClr val="FFFFCC"/>
              </a:solidFill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9863" y="5498043"/>
            <a:ext cx="440090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80653" y="5498043"/>
            <a:ext cx="2370667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D8DFE16-A546-4E52-916C-EBD2EEB669B0}" type="slidenum">
              <a:rPr lang="de-DE" altLang="en-US" smtClean="0">
                <a:solidFill>
                  <a:srgbClr val="FFFFCC"/>
                </a:solidFill>
              </a:rPr>
              <a:pPr/>
              <a:t>‹Nr.›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pic>
        <p:nvPicPr>
          <p:cNvPr id="77866" name="Picture 42" descr="eule"/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" y="96574"/>
            <a:ext cx="737808" cy="72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2784" r="3623" b="16927"/>
          <a:stretch/>
        </p:blipFill>
        <p:spPr>
          <a:xfrm>
            <a:off x="9454625" y="-7938"/>
            <a:ext cx="708799" cy="9379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" y="5539080"/>
            <a:ext cx="416806" cy="1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057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00"/>
        </a:buClr>
        <a:buSzPct val="70000"/>
        <a:buFont typeface="Wingdings" pitchFamily="2" charset="2"/>
        <a:buChar char="l"/>
        <a:defRPr sz="2600">
          <a:solidFill>
            <a:srgbClr val="006600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rgbClr val="006600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rgbClr val="006600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&#246;wenzahn-schule.de/impressum/interner-bereic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erlo.org/informatik/verschluesselung/sicher-kommunizieren-einfach-erklaer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inder.wdr.de/tv/wissen-macht-ah/av/video-ein-pfund-gehacktes-100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wmf"/><Relationship Id="rId5" Type="http://schemas.openxmlformats.org/officeDocument/2006/relationships/image" Target="../media/image43.wmf"/><Relationship Id="rId4" Type="http://schemas.openxmlformats.org/officeDocument/2006/relationships/image" Target="../media/image2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-schule.de/kommunikation/kryptologi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krypto-im-advent.de/" TargetMode="External"/><Relationship Id="rId5" Type="http://schemas.openxmlformats.org/officeDocument/2006/relationships/hyperlink" Target="http://kryptografie.de/kryptografie/index.htm" TargetMode="External"/><Relationship Id="rId4" Type="http://schemas.openxmlformats.org/officeDocument/2006/relationships/hyperlink" Target="https://www.sicherheit-macht-schule.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3913" y="388938"/>
            <a:ext cx="6920383" cy="326065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Sicher kommunizieren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4000" dirty="0">
                <a:solidFill>
                  <a:schemeClr val="tx1"/>
                </a:solidFill>
              </a:rPr>
              <a:t>mithilfe der </a:t>
            </a:r>
            <a:br>
              <a:rPr lang="de-DE" sz="4000" dirty="0">
                <a:solidFill>
                  <a:schemeClr val="tx1"/>
                </a:solidFill>
              </a:rPr>
            </a:br>
            <a:r>
              <a:rPr lang="de-DE" sz="4000" dirty="0">
                <a:solidFill>
                  <a:schemeClr val="tx1"/>
                </a:solidFill>
              </a:rPr>
              <a:t>Kryptologie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7" y="337220"/>
            <a:ext cx="8809287" cy="504056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950840" y="3582804"/>
            <a:ext cx="4377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000" dirty="0">
                <a:solidFill>
                  <a:srgbClr val="002060"/>
                </a:solidFill>
                <a:latin typeface="Galeforce BTN" panose="030105040402010D0105" pitchFamily="66" charset="0"/>
              </a:rPr>
              <a:t>Hallo Bob!</a:t>
            </a:r>
          </a:p>
          <a:p>
            <a:pPr algn="l"/>
            <a:r>
              <a:rPr lang="de-DE" sz="3000" dirty="0">
                <a:solidFill>
                  <a:srgbClr val="002060"/>
                </a:solidFill>
                <a:latin typeface="Galeforce BTN" panose="030105040402010D0105" pitchFamily="66" charset="0"/>
              </a:rPr>
              <a:t>Dein Kennwort lautet Hns1m2Glck. </a:t>
            </a:r>
          </a:p>
          <a:p>
            <a:pPr algn="r"/>
            <a:r>
              <a:rPr lang="de-DE" sz="3000" dirty="0">
                <a:solidFill>
                  <a:srgbClr val="002060"/>
                </a:solidFill>
                <a:latin typeface="Galeforce BTN" panose="030105040402010D0105" pitchFamily="66" charset="0"/>
              </a:rPr>
              <a:t>Deine Alice!</a:t>
            </a:r>
          </a:p>
        </p:txBody>
      </p:sp>
    </p:spTree>
    <p:extLst>
      <p:ext uri="{BB962C8B-B14F-4D97-AF65-F5344CB8AC3E}">
        <p14:creationId xmlns:p14="http://schemas.microsoft.com/office/powerpoint/2010/main" val="7471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308353" y="373947"/>
            <a:ext cx="5930088" cy="5177169"/>
          </a:xfrm>
          <a:custGeom>
            <a:avLst/>
            <a:gdLst>
              <a:gd name="connsiteX0" fmla="*/ 0 w 2879725"/>
              <a:gd name="connsiteY0" fmla="*/ 0 h 1817657"/>
              <a:gd name="connsiteX1" fmla="*/ 2879725 w 2879725"/>
              <a:gd name="connsiteY1" fmla="*/ 0 h 1817657"/>
              <a:gd name="connsiteX2" fmla="*/ 2879725 w 2879725"/>
              <a:gd name="connsiteY2" fmla="*/ 1817657 h 1817657"/>
              <a:gd name="connsiteX3" fmla="*/ 0 w 2879725"/>
              <a:gd name="connsiteY3" fmla="*/ 1817657 h 1817657"/>
              <a:gd name="connsiteX4" fmla="*/ 0 w 2879725"/>
              <a:gd name="connsiteY4" fmla="*/ 0 h 1817657"/>
              <a:gd name="connsiteX0" fmla="*/ 0 w 2879725"/>
              <a:gd name="connsiteY0" fmla="*/ 1066679 h 2884336"/>
              <a:gd name="connsiteX1" fmla="*/ 1445647 w 2879725"/>
              <a:gd name="connsiteY1" fmla="*/ 0 h 2884336"/>
              <a:gd name="connsiteX2" fmla="*/ 2879725 w 2879725"/>
              <a:gd name="connsiteY2" fmla="*/ 1066679 h 2884336"/>
              <a:gd name="connsiteX3" fmla="*/ 2879725 w 2879725"/>
              <a:gd name="connsiteY3" fmla="*/ 2884336 h 2884336"/>
              <a:gd name="connsiteX4" fmla="*/ 0 w 2879725"/>
              <a:gd name="connsiteY4" fmla="*/ 2884336 h 2884336"/>
              <a:gd name="connsiteX5" fmla="*/ 0 w 2879725"/>
              <a:gd name="connsiteY5" fmla="*/ 1066679 h 2884336"/>
              <a:gd name="connsiteX0" fmla="*/ 0 w 2879725"/>
              <a:gd name="connsiteY0" fmla="*/ 1145087 h 2962744"/>
              <a:gd name="connsiteX1" fmla="*/ 1445647 w 2879725"/>
              <a:gd name="connsiteY1" fmla="*/ 78408 h 2962744"/>
              <a:gd name="connsiteX2" fmla="*/ 2879725 w 2879725"/>
              <a:gd name="connsiteY2" fmla="*/ 1145087 h 2962744"/>
              <a:gd name="connsiteX3" fmla="*/ 2879725 w 2879725"/>
              <a:gd name="connsiteY3" fmla="*/ 2962744 h 2962744"/>
              <a:gd name="connsiteX4" fmla="*/ 0 w 2879725"/>
              <a:gd name="connsiteY4" fmla="*/ 2962744 h 2962744"/>
              <a:gd name="connsiteX5" fmla="*/ 0 w 2879725"/>
              <a:gd name="connsiteY5" fmla="*/ 1145087 h 2962744"/>
              <a:gd name="connsiteX0" fmla="*/ 0 w 2879725"/>
              <a:gd name="connsiteY0" fmla="*/ 1145087 h 2962744"/>
              <a:gd name="connsiteX1" fmla="*/ 1445647 w 2879725"/>
              <a:gd name="connsiteY1" fmla="*/ 78408 h 2962744"/>
              <a:gd name="connsiteX2" fmla="*/ 2879725 w 2879725"/>
              <a:gd name="connsiteY2" fmla="*/ 1145087 h 2962744"/>
              <a:gd name="connsiteX3" fmla="*/ 2879725 w 2879725"/>
              <a:gd name="connsiteY3" fmla="*/ 2962744 h 2962744"/>
              <a:gd name="connsiteX4" fmla="*/ 0 w 2879725"/>
              <a:gd name="connsiteY4" fmla="*/ 2962744 h 2962744"/>
              <a:gd name="connsiteX5" fmla="*/ 0 w 2879725"/>
              <a:gd name="connsiteY5" fmla="*/ 1145087 h 2962744"/>
              <a:gd name="connsiteX0" fmla="*/ 0 w 2879725"/>
              <a:gd name="connsiteY0" fmla="*/ 1066683 h 2884340"/>
              <a:gd name="connsiteX1" fmla="*/ 1445647 w 2879725"/>
              <a:gd name="connsiteY1" fmla="*/ 4 h 2884340"/>
              <a:gd name="connsiteX2" fmla="*/ 2879725 w 2879725"/>
              <a:gd name="connsiteY2" fmla="*/ 1066683 h 2884340"/>
              <a:gd name="connsiteX3" fmla="*/ 2879725 w 2879725"/>
              <a:gd name="connsiteY3" fmla="*/ 2884340 h 2884340"/>
              <a:gd name="connsiteX4" fmla="*/ 0 w 2879725"/>
              <a:gd name="connsiteY4" fmla="*/ 2884340 h 2884340"/>
              <a:gd name="connsiteX5" fmla="*/ 0 w 2879725"/>
              <a:gd name="connsiteY5" fmla="*/ 1066683 h 2884340"/>
              <a:gd name="connsiteX0" fmla="*/ 0 w 2879725"/>
              <a:gd name="connsiteY0" fmla="*/ 1066683 h 2884340"/>
              <a:gd name="connsiteX1" fmla="*/ 1445647 w 2879725"/>
              <a:gd name="connsiteY1" fmla="*/ 4 h 2884340"/>
              <a:gd name="connsiteX2" fmla="*/ 2879725 w 2879725"/>
              <a:gd name="connsiteY2" fmla="*/ 1066683 h 2884340"/>
              <a:gd name="connsiteX3" fmla="*/ 2879725 w 2879725"/>
              <a:gd name="connsiteY3" fmla="*/ 2884340 h 2884340"/>
              <a:gd name="connsiteX4" fmla="*/ 0 w 2879725"/>
              <a:gd name="connsiteY4" fmla="*/ 2884340 h 2884340"/>
              <a:gd name="connsiteX5" fmla="*/ 0 w 2879725"/>
              <a:gd name="connsiteY5" fmla="*/ 1066683 h 2884340"/>
              <a:gd name="connsiteX0" fmla="*/ 0 w 2879725"/>
              <a:gd name="connsiteY0" fmla="*/ 0 h 1817657"/>
              <a:gd name="connsiteX1" fmla="*/ 2879725 w 2879725"/>
              <a:gd name="connsiteY1" fmla="*/ 0 h 1817657"/>
              <a:gd name="connsiteX2" fmla="*/ 2879725 w 2879725"/>
              <a:gd name="connsiteY2" fmla="*/ 1817657 h 1817657"/>
              <a:gd name="connsiteX3" fmla="*/ 0 w 2879725"/>
              <a:gd name="connsiteY3" fmla="*/ 1817657 h 1817657"/>
              <a:gd name="connsiteX4" fmla="*/ 0 w 2879725"/>
              <a:gd name="connsiteY4" fmla="*/ 0 h 1817657"/>
              <a:gd name="connsiteX0" fmla="*/ 0 w 2879725"/>
              <a:gd name="connsiteY0" fmla="*/ 548654 h 2366311"/>
              <a:gd name="connsiteX1" fmla="*/ 2879725 w 2879725"/>
              <a:gd name="connsiteY1" fmla="*/ 548654 h 2366311"/>
              <a:gd name="connsiteX2" fmla="*/ 2879725 w 2879725"/>
              <a:gd name="connsiteY2" fmla="*/ 2366311 h 2366311"/>
              <a:gd name="connsiteX3" fmla="*/ 0 w 2879725"/>
              <a:gd name="connsiteY3" fmla="*/ 2366311 h 2366311"/>
              <a:gd name="connsiteX4" fmla="*/ 0 w 2879725"/>
              <a:gd name="connsiteY4" fmla="*/ 548654 h 2366311"/>
              <a:gd name="connsiteX0" fmla="*/ 0 w 2879725"/>
              <a:gd name="connsiteY0" fmla="*/ 796722 h 2614379"/>
              <a:gd name="connsiteX1" fmla="*/ 2879725 w 2879725"/>
              <a:gd name="connsiteY1" fmla="*/ 796722 h 2614379"/>
              <a:gd name="connsiteX2" fmla="*/ 2879725 w 2879725"/>
              <a:gd name="connsiteY2" fmla="*/ 2614379 h 2614379"/>
              <a:gd name="connsiteX3" fmla="*/ 0 w 2879725"/>
              <a:gd name="connsiteY3" fmla="*/ 2614379 h 2614379"/>
              <a:gd name="connsiteX4" fmla="*/ 0 w 2879725"/>
              <a:gd name="connsiteY4" fmla="*/ 796722 h 2614379"/>
              <a:gd name="connsiteX0" fmla="*/ 0 w 2879725"/>
              <a:gd name="connsiteY0" fmla="*/ 1012511 h 2830168"/>
              <a:gd name="connsiteX1" fmla="*/ 2879725 w 2879725"/>
              <a:gd name="connsiteY1" fmla="*/ 1012511 h 2830168"/>
              <a:gd name="connsiteX2" fmla="*/ 2879725 w 2879725"/>
              <a:gd name="connsiteY2" fmla="*/ 2830168 h 2830168"/>
              <a:gd name="connsiteX3" fmla="*/ 0 w 2879725"/>
              <a:gd name="connsiteY3" fmla="*/ 2830168 h 2830168"/>
              <a:gd name="connsiteX4" fmla="*/ 0 w 2879725"/>
              <a:gd name="connsiteY4" fmla="*/ 1012511 h 2830168"/>
              <a:gd name="connsiteX0" fmla="*/ 0 w 2879725"/>
              <a:gd name="connsiteY0" fmla="*/ 1199261 h 3016918"/>
              <a:gd name="connsiteX1" fmla="*/ 2879725 w 2879725"/>
              <a:gd name="connsiteY1" fmla="*/ 1199261 h 3016918"/>
              <a:gd name="connsiteX2" fmla="*/ 2879725 w 2879725"/>
              <a:gd name="connsiteY2" fmla="*/ 3016918 h 3016918"/>
              <a:gd name="connsiteX3" fmla="*/ 0 w 2879725"/>
              <a:gd name="connsiteY3" fmla="*/ 3016918 h 3016918"/>
              <a:gd name="connsiteX4" fmla="*/ 0 w 2879725"/>
              <a:gd name="connsiteY4" fmla="*/ 1199261 h 301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9725" h="3016918">
                <a:moveTo>
                  <a:pt x="0" y="1199261"/>
                </a:moveTo>
                <a:cubicBezTo>
                  <a:pt x="1438086" y="-407696"/>
                  <a:pt x="1441639" y="-391794"/>
                  <a:pt x="2879725" y="1199261"/>
                </a:cubicBezTo>
                <a:lnTo>
                  <a:pt x="2879725" y="3016918"/>
                </a:lnTo>
                <a:lnTo>
                  <a:pt x="0" y="3016918"/>
                </a:lnTo>
                <a:lnTo>
                  <a:pt x="0" y="1199261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08353" y="2431934"/>
            <a:ext cx="5930088" cy="311918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2415704" y="486642"/>
            <a:ext cx="5783030" cy="3162947"/>
            <a:chOff x="588341" y="1008691"/>
            <a:chExt cx="7413423" cy="507249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41" y="1008691"/>
              <a:ext cx="7413423" cy="48954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feld 4"/>
            <p:cNvSpPr txBox="1"/>
            <p:nvPr/>
          </p:nvSpPr>
          <p:spPr>
            <a:xfrm>
              <a:off x="3995937" y="4156188"/>
              <a:ext cx="3872316" cy="1924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>
                  <a:solidFill>
                    <a:srgbClr val="002060"/>
                  </a:solidFill>
                  <a:latin typeface="Galeforce BTN" panose="030105040402010D0105" pitchFamily="66" charset="0"/>
                </a:rPr>
                <a:t>Hallo Bob!</a:t>
              </a:r>
            </a:p>
            <a:p>
              <a:pPr algn="l"/>
              <a:r>
                <a:rPr lang="de-DE" dirty="0">
                  <a:solidFill>
                    <a:srgbClr val="002060"/>
                  </a:solidFill>
                  <a:latin typeface="Galeforce BTN" panose="030105040402010D0105" pitchFamily="66" charset="0"/>
                </a:rPr>
                <a:t>Das Kennwort lautet</a:t>
              </a:r>
            </a:p>
            <a:p>
              <a:pPr algn="l"/>
              <a:r>
                <a:rPr lang="de-DE" dirty="0">
                  <a:solidFill>
                    <a:srgbClr val="002060"/>
                  </a:solidFill>
                  <a:latin typeface="Galeforce BTN" panose="030105040402010D0105" pitchFamily="66" charset="0"/>
                </a:rPr>
                <a:t>Hns1m2Glck.</a:t>
              </a:r>
            </a:p>
            <a:p>
              <a:pPr algn="r"/>
              <a:r>
                <a:rPr lang="de-DE" dirty="0">
                  <a:solidFill>
                    <a:srgbClr val="002060"/>
                  </a:solidFill>
                  <a:latin typeface="Galeforce BTN" panose="030105040402010D0105" pitchFamily="66" charset="0"/>
                </a:rPr>
                <a:t>Deine Alice!</a:t>
              </a:r>
            </a:p>
          </p:txBody>
        </p:sp>
      </p:grpSp>
      <p:sp>
        <p:nvSpPr>
          <p:cNvPr id="7" name="Rechteck 6"/>
          <p:cNvSpPr/>
          <p:nvPr/>
        </p:nvSpPr>
        <p:spPr>
          <a:xfrm>
            <a:off x="2308353" y="2401387"/>
            <a:ext cx="5930088" cy="3149728"/>
          </a:xfrm>
          <a:custGeom>
            <a:avLst/>
            <a:gdLst>
              <a:gd name="connsiteX0" fmla="*/ 0 w 2952328"/>
              <a:gd name="connsiteY0" fmla="*/ 0 h 1817657"/>
              <a:gd name="connsiteX1" fmla="*/ 2952328 w 2952328"/>
              <a:gd name="connsiteY1" fmla="*/ 0 h 1817657"/>
              <a:gd name="connsiteX2" fmla="*/ 2952328 w 2952328"/>
              <a:gd name="connsiteY2" fmla="*/ 1817657 h 1817657"/>
              <a:gd name="connsiteX3" fmla="*/ 0 w 2952328"/>
              <a:gd name="connsiteY3" fmla="*/ 1817657 h 1817657"/>
              <a:gd name="connsiteX4" fmla="*/ 0 w 2952328"/>
              <a:gd name="connsiteY4" fmla="*/ 0 h 1817657"/>
              <a:gd name="connsiteX0" fmla="*/ 0 w 2952328"/>
              <a:gd name="connsiteY0" fmla="*/ 3 h 1817660"/>
              <a:gd name="connsiteX1" fmla="*/ 1412406 w 2952328"/>
              <a:gd name="connsiteY1" fmla="*/ 1032984 h 1817660"/>
              <a:gd name="connsiteX2" fmla="*/ 2952328 w 2952328"/>
              <a:gd name="connsiteY2" fmla="*/ 3 h 1817660"/>
              <a:gd name="connsiteX3" fmla="*/ 2952328 w 2952328"/>
              <a:gd name="connsiteY3" fmla="*/ 1817660 h 1817660"/>
              <a:gd name="connsiteX4" fmla="*/ 0 w 2952328"/>
              <a:gd name="connsiteY4" fmla="*/ 1817660 h 1817660"/>
              <a:gd name="connsiteX5" fmla="*/ 0 w 2952328"/>
              <a:gd name="connsiteY5" fmla="*/ 3 h 1817660"/>
              <a:gd name="connsiteX0" fmla="*/ 0 w 2952328"/>
              <a:gd name="connsiteY0" fmla="*/ 8431 h 1826088"/>
              <a:gd name="connsiteX1" fmla="*/ 1412406 w 2952328"/>
              <a:gd name="connsiteY1" fmla="*/ 1041412 h 1826088"/>
              <a:gd name="connsiteX2" fmla="*/ 2952328 w 2952328"/>
              <a:gd name="connsiteY2" fmla="*/ 8431 h 1826088"/>
              <a:gd name="connsiteX3" fmla="*/ 2952328 w 2952328"/>
              <a:gd name="connsiteY3" fmla="*/ 1826088 h 1826088"/>
              <a:gd name="connsiteX4" fmla="*/ 0 w 2952328"/>
              <a:gd name="connsiteY4" fmla="*/ 1826088 h 1826088"/>
              <a:gd name="connsiteX5" fmla="*/ 0 w 2952328"/>
              <a:gd name="connsiteY5" fmla="*/ 8431 h 1826088"/>
              <a:gd name="connsiteX0" fmla="*/ 0 w 2952328"/>
              <a:gd name="connsiteY0" fmla="*/ 8065 h 1825722"/>
              <a:gd name="connsiteX1" fmla="*/ 1412406 w 2952328"/>
              <a:gd name="connsiteY1" fmla="*/ 1041046 h 1825722"/>
              <a:gd name="connsiteX2" fmla="*/ 2952328 w 2952328"/>
              <a:gd name="connsiteY2" fmla="*/ 8065 h 1825722"/>
              <a:gd name="connsiteX3" fmla="*/ 2952328 w 2952328"/>
              <a:gd name="connsiteY3" fmla="*/ 1825722 h 1825722"/>
              <a:gd name="connsiteX4" fmla="*/ 0 w 2952328"/>
              <a:gd name="connsiteY4" fmla="*/ 1825722 h 1825722"/>
              <a:gd name="connsiteX5" fmla="*/ 0 w 2952328"/>
              <a:gd name="connsiteY5" fmla="*/ 8065 h 1825722"/>
              <a:gd name="connsiteX0" fmla="*/ 0 w 2952328"/>
              <a:gd name="connsiteY0" fmla="*/ 10310 h 1827967"/>
              <a:gd name="connsiteX1" fmla="*/ 1412406 w 2952328"/>
              <a:gd name="connsiteY1" fmla="*/ 1043291 h 1827967"/>
              <a:gd name="connsiteX2" fmla="*/ 2952328 w 2952328"/>
              <a:gd name="connsiteY2" fmla="*/ 10310 h 1827967"/>
              <a:gd name="connsiteX3" fmla="*/ 2952328 w 2952328"/>
              <a:gd name="connsiteY3" fmla="*/ 1827967 h 1827967"/>
              <a:gd name="connsiteX4" fmla="*/ 0 w 2952328"/>
              <a:gd name="connsiteY4" fmla="*/ 1827967 h 1827967"/>
              <a:gd name="connsiteX5" fmla="*/ 0 w 2952328"/>
              <a:gd name="connsiteY5" fmla="*/ 10310 h 1827967"/>
              <a:gd name="connsiteX0" fmla="*/ 0 w 2952328"/>
              <a:gd name="connsiteY0" fmla="*/ 10310 h 1827967"/>
              <a:gd name="connsiteX1" fmla="*/ 1060714 w 2952328"/>
              <a:gd name="connsiteY1" fmla="*/ 1043291 h 1827967"/>
              <a:gd name="connsiteX2" fmla="*/ 2952328 w 2952328"/>
              <a:gd name="connsiteY2" fmla="*/ 10310 h 1827967"/>
              <a:gd name="connsiteX3" fmla="*/ 2952328 w 2952328"/>
              <a:gd name="connsiteY3" fmla="*/ 1827967 h 1827967"/>
              <a:gd name="connsiteX4" fmla="*/ 0 w 2952328"/>
              <a:gd name="connsiteY4" fmla="*/ 1827967 h 1827967"/>
              <a:gd name="connsiteX5" fmla="*/ 0 w 2952328"/>
              <a:gd name="connsiteY5" fmla="*/ 10310 h 1827967"/>
              <a:gd name="connsiteX0" fmla="*/ 0 w 2952328"/>
              <a:gd name="connsiteY0" fmla="*/ 15672 h 1833329"/>
              <a:gd name="connsiteX1" fmla="*/ 1060714 w 2952328"/>
              <a:gd name="connsiteY1" fmla="*/ 1048653 h 1833329"/>
              <a:gd name="connsiteX2" fmla="*/ 1740652 w 2952328"/>
              <a:gd name="connsiteY2" fmla="*/ 1064284 h 1833329"/>
              <a:gd name="connsiteX3" fmla="*/ 2952328 w 2952328"/>
              <a:gd name="connsiteY3" fmla="*/ 15672 h 1833329"/>
              <a:gd name="connsiteX4" fmla="*/ 2952328 w 2952328"/>
              <a:gd name="connsiteY4" fmla="*/ 1833329 h 1833329"/>
              <a:gd name="connsiteX5" fmla="*/ 0 w 2952328"/>
              <a:gd name="connsiteY5" fmla="*/ 1833329 h 1833329"/>
              <a:gd name="connsiteX6" fmla="*/ 0 w 2952328"/>
              <a:gd name="connsiteY6" fmla="*/ 15672 h 1833329"/>
              <a:gd name="connsiteX0" fmla="*/ 0 w 2952328"/>
              <a:gd name="connsiteY0" fmla="*/ 15672 h 1833329"/>
              <a:gd name="connsiteX1" fmla="*/ 1060714 w 2952328"/>
              <a:gd name="connsiteY1" fmla="*/ 1048653 h 1833329"/>
              <a:gd name="connsiteX2" fmla="*/ 1740652 w 2952328"/>
              <a:gd name="connsiteY2" fmla="*/ 1064284 h 1833329"/>
              <a:gd name="connsiteX3" fmla="*/ 2952328 w 2952328"/>
              <a:gd name="connsiteY3" fmla="*/ 15672 h 1833329"/>
              <a:gd name="connsiteX4" fmla="*/ 2952328 w 2952328"/>
              <a:gd name="connsiteY4" fmla="*/ 1833329 h 1833329"/>
              <a:gd name="connsiteX5" fmla="*/ 0 w 2952328"/>
              <a:gd name="connsiteY5" fmla="*/ 1833329 h 1833329"/>
              <a:gd name="connsiteX6" fmla="*/ 0 w 2952328"/>
              <a:gd name="connsiteY6" fmla="*/ 15672 h 1833329"/>
              <a:gd name="connsiteX0" fmla="*/ 0 w 2952328"/>
              <a:gd name="connsiteY0" fmla="*/ 15672 h 1833329"/>
              <a:gd name="connsiteX1" fmla="*/ 1060714 w 2952328"/>
              <a:gd name="connsiteY1" fmla="*/ 1048653 h 1833329"/>
              <a:gd name="connsiteX2" fmla="*/ 1740652 w 2952328"/>
              <a:gd name="connsiteY2" fmla="*/ 1064284 h 1833329"/>
              <a:gd name="connsiteX3" fmla="*/ 2952328 w 2952328"/>
              <a:gd name="connsiteY3" fmla="*/ 15672 h 1833329"/>
              <a:gd name="connsiteX4" fmla="*/ 2952328 w 2952328"/>
              <a:gd name="connsiteY4" fmla="*/ 1833329 h 1833329"/>
              <a:gd name="connsiteX5" fmla="*/ 0 w 2952328"/>
              <a:gd name="connsiteY5" fmla="*/ 1833329 h 1833329"/>
              <a:gd name="connsiteX6" fmla="*/ 0 w 2952328"/>
              <a:gd name="connsiteY6" fmla="*/ 15672 h 1833329"/>
              <a:gd name="connsiteX0" fmla="*/ 0 w 2952328"/>
              <a:gd name="connsiteY0" fmla="*/ 15672 h 1833329"/>
              <a:gd name="connsiteX1" fmla="*/ 1060714 w 2952328"/>
              <a:gd name="connsiteY1" fmla="*/ 1048653 h 1833329"/>
              <a:gd name="connsiteX2" fmla="*/ 1740652 w 2952328"/>
              <a:gd name="connsiteY2" fmla="*/ 1064284 h 1833329"/>
              <a:gd name="connsiteX3" fmla="*/ 2952328 w 2952328"/>
              <a:gd name="connsiteY3" fmla="*/ 15672 h 1833329"/>
              <a:gd name="connsiteX4" fmla="*/ 2952328 w 2952328"/>
              <a:gd name="connsiteY4" fmla="*/ 1833329 h 1833329"/>
              <a:gd name="connsiteX5" fmla="*/ 0 w 2952328"/>
              <a:gd name="connsiteY5" fmla="*/ 1833329 h 1833329"/>
              <a:gd name="connsiteX6" fmla="*/ 0 w 2952328"/>
              <a:gd name="connsiteY6" fmla="*/ 15672 h 1833329"/>
              <a:gd name="connsiteX0" fmla="*/ 0 w 2952328"/>
              <a:gd name="connsiteY0" fmla="*/ 15672 h 1833329"/>
              <a:gd name="connsiteX1" fmla="*/ 1123237 w 2952328"/>
              <a:gd name="connsiteY1" fmla="*/ 1103360 h 1833329"/>
              <a:gd name="connsiteX2" fmla="*/ 1740652 w 2952328"/>
              <a:gd name="connsiteY2" fmla="*/ 1064284 h 1833329"/>
              <a:gd name="connsiteX3" fmla="*/ 2952328 w 2952328"/>
              <a:gd name="connsiteY3" fmla="*/ 15672 h 1833329"/>
              <a:gd name="connsiteX4" fmla="*/ 2952328 w 2952328"/>
              <a:gd name="connsiteY4" fmla="*/ 1833329 h 1833329"/>
              <a:gd name="connsiteX5" fmla="*/ 0 w 2952328"/>
              <a:gd name="connsiteY5" fmla="*/ 1833329 h 1833329"/>
              <a:gd name="connsiteX6" fmla="*/ 0 w 2952328"/>
              <a:gd name="connsiteY6" fmla="*/ 15672 h 1833329"/>
              <a:gd name="connsiteX0" fmla="*/ 0 w 2952328"/>
              <a:gd name="connsiteY0" fmla="*/ 16466 h 1834123"/>
              <a:gd name="connsiteX1" fmla="*/ 1123237 w 2952328"/>
              <a:gd name="connsiteY1" fmla="*/ 1104154 h 1834123"/>
              <a:gd name="connsiteX2" fmla="*/ 1740652 w 2952328"/>
              <a:gd name="connsiteY2" fmla="*/ 1065078 h 1834123"/>
              <a:gd name="connsiteX3" fmla="*/ 2952328 w 2952328"/>
              <a:gd name="connsiteY3" fmla="*/ 16466 h 1834123"/>
              <a:gd name="connsiteX4" fmla="*/ 2952328 w 2952328"/>
              <a:gd name="connsiteY4" fmla="*/ 1834123 h 1834123"/>
              <a:gd name="connsiteX5" fmla="*/ 0 w 2952328"/>
              <a:gd name="connsiteY5" fmla="*/ 1834123 h 1834123"/>
              <a:gd name="connsiteX6" fmla="*/ 0 w 2952328"/>
              <a:gd name="connsiteY6" fmla="*/ 16466 h 1834123"/>
              <a:gd name="connsiteX0" fmla="*/ 0 w 2952328"/>
              <a:gd name="connsiteY0" fmla="*/ 16466 h 1834123"/>
              <a:gd name="connsiteX1" fmla="*/ 1123237 w 2952328"/>
              <a:gd name="connsiteY1" fmla="*/ 1104154 h 1834123"/>
              <a:gd name="connsiteX2" fmla="*/ 1740652 w 2952328"/>
              <a:gd name="connsiteY2" fmla="*/ 1065078 h 1834123"/>
              <a:gd name="connsiteX3" fmla="*/ 2952328 w 2952328"/>
              <a:gd name="connsiteY3" fmla="*/ 16466 h 1834123"/>
              <a:gd name="connsiteX4" fmla="*/ 2952328 w 2952328"/>
              <a:gd name="connsiteY4" fmla="*/ 1834123 h 1834123"/>
              <a:gd name="connsiteX5" fmla="*/ 0 w 2952328"/>
              <a:gd name="connsiteY5" fmla="*/ 1834123 h 1834123"/>
              <a:gd name="connsiteX6" fmla="*/ 0 w 2952328"/>
              <a:gd name="connsiteY6" fmla="*/ 16466 h 1834123"/>
              <a:gd name="connsiteX0" fmla="*/ 0 w 2952328"/>
              <a:gd name="connsiteY0" fmla="*/ 16325 h 1833982"/>
              <a:gd name="connsiteX1" fmla="*/ 1123237 w 2952328"/>
              <a:gd name="connsiteY1" fmla="*/ 1111828 h 1833982"/>
              <a:gd name="connsiteX2" fmla="*/ 1740652 w 2952328"/>
              <a:gd name="connsiteY2" fmla="*/ 1064937 h 1833982"/>
              <a:gd name="connsiteX3" fmla="*/ 2952328 w 2952328"/>
              <a:gd name="connsiteY3" fmla="*/ 16325 h 1833982"/>
              <a:gd name="connsiteX4" fmla="*/ 2952328 w 2952328"/>
              <a:gd name="connsiteY4" fmla="*/ 1833982 h 1833982"/>
              <a:gd name="connsiteX5" fmla="*/ 0 w 2952328"/>
              <a:gd name="connsiteY5" fmla="*/ 1833982 h 1833982"/>
              <a:gd name="connsiteX6" fmla="*/ 0 w 2952328"/>
              <a:gd name="connsiteY6" fmla="*/ 16325 h 1833982"/>
              <a:gd name="connsiteX0" fmla="*/ 0 w 2952328"/>
              <a:gd name="connsiteY0" fmla="*/ 16308 h 1833965"/>
              <a:gd name="connsiteX1" fmla="*/ 1123237 w 2952328"/>
              <a:gd name="connsiteY1" fmla="*/ 1111811 h 1833965"/>
              <a:gd name="connsiteX2" fmla="*/ 1832771 w 2952328"/>
              <a:gd name="connsiteY2" fmla="*/ 1112490 h 1833965"/>
              <a:gd name="connsiteX3" fmla="*/ 2952328 w 2952328"/>
              <a:gd name="connsiteY3" fmla="*/ 16308 h 1833965"/>
              <a:gd name="connsiteX4" fmla="*/ 2952328 w 2952328"/>
              <a:gd name="connsiteY4" fmla="*/ 1833965 h 1833965"/>
              <a:gd name="connsiteX5" fmla="*/ 0 w 2952328"/>
              <a:gd name="connsiteY5" fmla="*/ 1833965 h 1833965"/>
              <a:gd name="connsiteX6" fmla="*/ 0 w 2952328"/>
              <a:gd name="connsiteY6" fmla="*/ 16308 h 1833965"/>
              <a:gd name="connsiteX0" fmla="*/ 0 w 2952328"/>
              <a:gd name="connsiteY0" fmla="*/ 16308 h 1833965"/>
              <a:gd name="connsiteX1" fmla="*/ 1123237 w 2952328"/>
              <a:gd name="connsiteY1" fmla="*/ 1111811 h 1833965"/>
              <a:gd name="connsiteX2" fmla="*/ 1832771 w 2952328"/>
              <a:gd name="connsiteY2" fmla="*/ 1112490 h 1833965"/>
              <a:gd name="connsiteX3" fmla="*/ 2952328 w 2952328"/>
              <a:gd name="connsiteY3" fmla="*/ 16308 h 1833965"/>
              <a:gd name="connsiteX4" fmla="*/ 2952328 w 2952328"/>
              <a:gd name="connsiteY4" fmla="*/ 1833965 h 1833965"/>
              <a:gd name="connsiteX5" fmla="*/ 0 w 2952328"/>
              <a:gd name="connsiteY5" fmla="*/ 1833965 h 1833965"/>
              <a:gd name="connsiteX6" fmla="*/ 0 w 2952328"/>
              <a:gd name="connsiteY6" fmla="*/ 16308 h 1833965"/>
              <a:gd name="connsiteX0" fmla="*/ 0 w 2952328"/>
              <a:gd name="connsiteY0" fmla="*/ 16308 h 1833965"/>
              <a:gd name="connsiteX1" fmla="*/ 1101562 w 2952328"/>
              <a:gd name="connsiteY1" fmla="*/ 1111811 h 1833965"/>
              <a:gd name="connsiteX2" fmla="*/ 1832771 w 2952328"/>
              <a:gd name="connsiteY2" fmla="*/ 1112490 h 1833965"/>
              <a:gd name="connsiteX3" fmla="*/ 2952328 w 2952328"/>
              <a:gd name="connsiteY3" fmla="*/ 16308 h 1833965"/>
              <a:gd name="connsiteX4" fmla="*/ 2952328 w 2952328"/>
              <a:gd name="connsiteY4" fmla="*/ 1833965 h 1833965"/>
              <a:gd name="connsiteX5" fmla="*/ 0 w 2952328"/>
              <a:gd name="connsiteY5" fmla="*/ 1833965 h 1833965"/>
              <a:gd name="connsiteX6" fmla="*/ 0 w 2952328"/>
              <a:gd name="connsiteY6" fmla="*/ 16308 h 1833965"/>
              <a:gd name="connsiteX0" fmla="*/ 0 w 2952328"/>
              <a:gd name="connsiteY0" fmla="*/ 16308 h 1833965"/>
              <a:gd name="connsiteX1" fmla="*/ 1101562 w 2952328"/>
              <a:gd name="connsiteY1" fmla="*/ 1111811 h 1833965"/>
              <a:gd name="connsiteX2" fmla="*/ 1832771 w 2952328"/>
              <a:gd name="connsiteY2" fmla="*/ 1112490 h 1833965"/>
              <a:gd name="connsiteX3" fmla="*/ 2952328 w 2952328"/>
              <a:gd name="connsiteY3" fmla="*/ 16308 h 1833965"/>
              <a:gd name="connsiteX4" fmla="*/ 2952328 w 2952328"/>
              <a:gd name="connsiteY4" fmla="*/ 1833965 h 1833965"/>
              <a:gd name="connsiteX5" fmla="*/ 0 w 2952328"/>
              <a:gd name="connsiteY5" fmla="*/ 1833965 h 1833965"/>
              <a:gd name="connsiteX6" fmla="*/ 0 w 2952328"/>
              <a:gd name="connsiteY6" fmla="*/ 16308 h 1833965"/>
              <a:gd name="connsiteX0" fmla="*/ 0 w 2952328"/>
              <a:gd name="connsiteY0" fmla="*/ 16308 h 1833965"/>
              <a:gd name="connsiteX1" fmla="*/ 1106982 w 2952328"/>
              <a:gd name="connsiteY1" fmla="*/ 1111811 h 1833965"/>
              <a:gd name="connsiteX2" fmla="*/ 1832771 w 2952328"/>
              <a:gd name="connsiteY2" fmla="*/ 1112490 h 1833965"/>
              <a:gd name="connsiteX3" fmla="*/ 2952328 w 2952328"/>
              <a:gd name="connsiteY3" fmla="*/ 16308 h 1833965"/>
              <a:gd name="connsiteX4" fmla="*/ 2952328 w 2952328"/>
              <a:gd name="connsiteY4" fmla="*/ 1833965 h 1833965"/>
              <a:gd name="connsiteX5" fmla="*/ 0 w 2952328"/>
              <a:gd name="connsiteY5" fmla="*/ 1833965 h 1833965"/>
              <a:gd name="connsiteX6" fmla="*/ 0 w 2952328"/>
              <a:gd name="connsiteY6" fmla="*/ 16308 h 1833965"/>
              <a:gd name="connsiteX0" fmla="*/ 0 w 2952328"/>
              <a:gd name="connsiteY0" fmla="*/ 16617 h 1834274"/>
              <a:gd name="connsiteX1" fmla="*/ 1106982 w 2952328"/>
              <a:gd name="connsiteY1" fmla="*/ 1112120 h 1834274"/>
              <a:gd name="connsiteX2" fmla="*/ 1832771 w 2952328"/>
              <a:gd name="connsiteY2" fmla="*/ 1112799 h 1834274"/>
              <a:gd name="connsiteX3" fmla="*/ 2952328 w 2952328"/>
              <a:gd name="connsiteY3" fmla="*/ 16617 h 1834274"/>
              <a:gd name="connsiteX4" fmla="*/ 2952328 w 2952328"/>
              <a:gd name="connsiteY4" fmla="*/ 1834274 h 1834274"/>
              <a:gd name="connsiteX5" fmla="*/ 0 w 2952328"/>
              <a:gd name="connsiteY5" fmla="*/ 1834274 h 1834274"/>
              <a:gd name="connsiteX6" fmla="*/ 0 w 2952328"/>
              <a:gd name="connsiteY6" fmla="*/ 16617 h 1834274"/>
              <a:gd name="connsiteX0" fmla="*/ 0 w 2952328"/>
              <a:gd name="connsiteY0" fmla="*/ 17800 h 1835457"/>
              <a:gd name="connsiteX1" fmla="*/ 1106982 w 2952328"/>
              <a:gd name="connsiteY1" fmla="*/ 1113303 h 1835457"/>
              <a:gd name="connsiteX2" fmla="*/ 1832771 w 2952328"/>
              <a:gd name="connsiteY2" fmla="*/ 1113982 h 1835457"/>
              <a:gd name="connsiteX3" fmla="*/ 2952328 w 2952328"/>
              <a:gd name="connsiteY3" fmla="*/ 17800 h 1835457"/>
              <a:gd name="connsiteX4" fmla="*/ 2952328 w 2952328"/>
              <a:gd name="connsiteY4" fmla="*/ 1835457 h 1835457"/>
              <a:gd name="connsiteX5" fmla="*/ 0 w 2952328"/>
              <a:gd name="connsiteY5" fmla="*/ 1835457 h 1835457"/>
              <a:gd name="connsiteX6" fmla="*/ 0 w 2952328"/>
              <a:gd name="connsiteY6" fmla="*/ 17800 h 1835457"/>
              <a:gd name="connsiteX0" fmla="*/ 0 w 2952328"/>
              <a:gd name="connsiteY0" fmla="*/ 17800 h 1835457"/>
              <a:gd name="connsiteX1" fmla="*/ 906485 w 2952328"/>
              <a:gd name="connsiteY1" fmla="*/ 1377581 h 1835457"/>
              <a:gd name="connsiteX2" fmla="*/ 1832771 w 2952328"/>
              <a:gd name="connsiteY2" fmla="*/ 1113982 h 1835457"/>
              <a:gd name="connsiteX3" fmla="*/ 2952328 w 2952328"/>
              <a:gd name="connsiteY3" fmla="*/ 17800 h 1835457"/>
              <a:gd name="connsiteX4" fmla="*/ 2952328 w 2952328"/>
              <a:gd name="connsiteY4" fmla="*/ 1835457 h 1835457"/>
              <a:gd name="connsiteX5" fmla="*/ 0 w 2952328"/>
              <a:gd name="connsiteY5" fmla="*/ 1835457 h 1835457"/>
              <a:gd name="connsiteX6" fmla="*/ 0 w 2952328"/>
              <a:gd name="connsiteY6" fmla="*/ 17800 h 1835457"/>
              <a:gd name="connsiteX0" fmla="*/ 0 w 2952328"/>
              <a:gd name="connsiteY0" fmla="*/ 17800 h 1835457"/>
              <a:gd name="connsiteX1" fmla="*/ 906485 w 2952328"/>
              <a:gd name="connsiteY1" fmla="*/ 1377581 h 1835457"/>
              <a:gd name="connsiteX2" fmla="*/ 1832771 w 2952328"/>
              <a:gd name="connsiteY2" fmla="*/ 1113982 h 1835457"/>
              <a:gd name="connsiteX3" fmla="*/ 2952328 w 2952328"/>
              <a:gd name="connsiteY3" fmla="*/ 17800 h 1835457"/>
              <a:gd name="connsiteX4" fmla="*/ 2952328 w 2952328"/>
              <a:gd name="connsiteY4" fmla="*/ 1835457 h 1835457"/>
              <a:gd name="connsiteX5" fmla="*/ 0 w 2952328"/>
              <a:gd name="connsiteY5" fmla="*/ 1835457 h 1835457"/>
              <a:gd name="connsiteX6" fmla="*/ 0 w 2952328"/>
              <a:gd name="connsiteY6" fmla="*/ 17800 h 1835457"/>
              <a:gd name="connsiteX0" fmla="*/ 0 w 2952328"/>
              <a:gd name="connsiteY0" fmla="*/ 17800 h 1835457"/>
              <a:gd name="connsiteX1" fmla="*/ 906485 w 2952328"/>
              <a:gd name="connsiteY1" fmla="*/ 1377581 h 1835457"/>
              <a:gd name="connsiteX2" fmla="*/ 1847419 w 2952328"/>
              <a:gd name="connsiteY2" fmla="*/ 1113982 h 1835457"/>
              <a:gd name="connsiteX3" fmla="*/ 2952328 w 2952328"/>
              <a:gd name="connsiteY3" fmla="*/ 17800 h 1835457"/>
              <a:gd name="connsiteX4" fmla="*/ 2952328 w 2952328"/>
              <a:gd name="connsiteY4" fmla="*/ 1835457 h 1835457"/>
              <a:gd name="connsiteX5" fmla="*/ 0 w 2952328"/>
              <a:gd name="connsiteY5" fmla="*/ 1835457 h 1835457"/>
              <a:gd name="connsiteX6" fmla="*/ 0 w 2952328"/>
              <a:gd name="connsiteY6" fmla="*/ 17800 h 1835457"/>
              <a:gd name="connsiteX0" fmla="*/ 0 w 2952328"/>
              <a:gd name="connsiteY0" fmla="*/ 17800 h 1835457"/>
              <a:gd name="connsiteX1" fmla="*/ 906485 w 2952328"/>
              <a:gd name="connsiteY1" fmla="*/ 1377581 h 1835457"/>
              <a:gd name="connsiteX2" fmla="*/ 1847419 w 2952328"/>
              <a:gd name="connsiteY2" fmla="*/ 1113982 h 1835457"/>
              <a:gd name="connsiteX3" fmla="*/ 2952328 w 2952328"/>
              <a:gd name="connsiteY3" fmla="*/ 17800 h 1835457"/>
              <a:gd name="connsiteX4" fmla="*/ 2952328 w 2952328"/>
              <a:gd name="connsiteY4" fmla="*/ 1835457 h 1835457"/>
              <a:gd name="connsiteX5" fmla="*/ 0 w 2952328"/>
              <a:gd name="connsiteY5" fmla="*/ 1835457 h 1835457"/>
              <a:gd name="connsiteX6" fmla="*/ 0 w 2952328"/>
              <a:gd name="connsiteY6" fmla="*/ 17800 h 1835457"/>
              <a:gd name="connsiteX0" fmla="*/ 0 w 2952328"/>
              <a:gd name="connsiteY0" fmla="*/ 17800 h 1835457"/>
              <a:gd name="connsiteX1" fmla="*/ 1099347 w 2952328"/>
              <a:gd name="connsiteY1" fmla="*/ 1113262 h 1835457"/>
              <a:gd name="connsiteX2" fmla="*/ 1847419 w 2952328"/>
              <a:gd name="connsiteY2" fmla="*/ 1113982 h 1835457"/>
              <a:gd name="connsiteX3" fmla="*/ 2952328 w 2952328"/>
              <a:gd name="connsiteY3" fmla="*/ 17800 h 1835457"/>
              <a:gd name="connsiteX4" fmla="*/ 2952328 w 2952328"/>
              <a:gd name="connsiteY4" fmla="*/ 1835457 h 1835457"/>
              <a:gd name="connsiteX5" fmla="*/ 0 w 2952328"/>
              <a:gd name="connsiteY5" fmla="*/ 1835457 h 1835457"/>
              <a:gd name="connsiteX6" fmla="*/ 0 w 2952328"/>
              <a:gd name="connsiteY6" fmla="*/ 17800 h 1835457"/>
              <a:gd name="connsiteX0" fmla="*/ 0 w 2952328"/>
              <a:gd name="connsiteY0" fmla="*/ 17800 h 1835457"/>
              <a:gd name="connsiteX1" fmla="*/ 1099347 w 2952328"/>
              <a:gd name="connsiteY1" fmla="*/ 1113262 h 1835457"/>
              <a:gd name="connsiteX2" fmla="*/ 1847419 w 2952328"/>
              <a:gd name="connsiteY2" fmla="*/ 1113982 h 1835457"/>
              <a:gd name="connsiteX3" fmla="*/ 2952328 w 2952328"/>
              <a:gd name="connsiteY3" fmla="*/ 17800 h 1835457"/>
              <a:gd name="connsiteX4" fmla="*/ 2952328 w 2952328"/>
              <a:gd name="connsiteY4" fmla="*/ 1835457 h 1835457"/>
              <a:gd name="connsiteX5" fmla="*/ 0 w 2952328"/>
              <a:gd name="connsiteY5" fmla="*/ 1835457 h 1835457"/>
              <a:gd name="connsiteX6" fmla="*/ 0 w 2952328"/>
              <a:gd name="connsiteY6" fmla="*/ 17800 h 183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328" h="1835457">
                <a:moveTo>
                  <a:pt x="0" y="17800"/>
                </a:moveTo>
                <a:cubicBezTo>
                  <a:pt x="235401" y="-112979"/>
                  <a:pt x="735473" y="755156"/>
                  <a:pt x="1099347" y="1113262"/>
                </a:cubicBezTo>
                <a:lnTo>
                  <a:pt x="1847419" y="1113982"/>
                </a:lnTo>
                <a:cubicBezTo>
                  <a:pt x="2221149" y="752215"/>
                  <a:pt x="2732146" y="-136425"/>
                  <a:pt x="2952328" y="17800"/>
                </a:cubicBezTo>
                <a:lnTo>
                  <a:pt x="2952328" y="1835457"/>
                </a:lnTo>
                <a:lnTo>
                  <a:pt x="0" y="1835457"/>
                </a:lnTo>
                <a:lnTo>
                  <a:pt x="0" y="178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2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88" y="605644"/>
            <a:ext cx="5616624" cy="46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4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728664"/>
            <a:ext cx="87915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8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BB7F57F7-4174-40B3-89C7-0954C8290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20" y="262716"/>
            <a:ext cx="8640960" cy="518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5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64" y="481236"/>
            <a:ext cx="606572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5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Sicherheitsziele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16</a:t>
            </a:fld>
            <a:endParaRPr lang="de-DE" alt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119833" y="36467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Alice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87085" y="3637984"/>
            <a:ext cx="149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Bob</a:t>
            </a:r>
          </a:p>
        </p:txBody>
      </p:sp>
      <p:sp>
        <p:nvSpPr>
          <p:cNvPr id="8" name="Pfeil nach rechts 7"/>
          <p:cNvSpPr/>
          <p:nvPr/>
        </p:nvSpPr>
        <p:spPr bwMode="auto">
          <a:xfrm>
            <a:off x="2919760" y="2857501"/>
            <a:ext cx="4320828" cy="72008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4" y="2059505"/>
            <a:ext cx="1578478" cy="15784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98" y="1956260"/>
            <a:ext cx="1620180" cy="162018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11" y="1133807"/>
            <a:ext cx="1414930" cy="1584176"/>
          </a:xfrm>
          <a:prstGeom prst="rect">
            <a:avLst/>
          </a:prstGeom>
        </p:spPr>
      </p:pic>
      <p:cxnSp>
        <p:nvCxnSpPr>
          <p:cNvPr id="12" name="Gekrümmte Verbindung 11"/>
          <p:cNvCxnSpPr/>
          <p:nvPr/>
        </p:nvCxnSpPr>
        <p:spPr bwMode="auto">
          <a:xfrm rot="10800000" flipV="1">
            <a:off x="3612815" y="1561360"/>
            <a:ext cx="1899235" cy="1656181"/>
          </a:xfrm>
          <a:prstGeom prst="curvedConnector3">
            <a:avLst>
              <a:gd name="adj1" fmla="val 107173"/>
            </a:avLst>
          </a:pr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2829403" y="3369740"/>
            <a:ext cx="432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6600"/>
                </a:solidFill>
              </a:rPr>
              <a:t>Vertraulichkeit</a:t>
            </a:r>
            <a:br>
              <a:rPr lang="de-DE" sz="3600" b="1" dirty="0">
                <a:solidFill>
                  <a:srgbClr val="006600"/>
                </a:solidFill>
                <a:sym typeface="Wingdings" panose="05000000000000000000" pitchFamily="2" charset="2"/>
              </a:rPr>
            </a:br>
            <a:r>
              <a:rPr lang="de-DE" sz="2400" b="1" dirty="0">
                <a:solidFill>
                  <a:srgbClr val="006600"/>
                </a:solidFill>
                <a:sym typeface="Wingdings" panose="05000000000000000000" pitchFamily="2" charset="2"/>
              </a:rPr>
              <a:t>kein Mitlesen durch Fremde</a:t>
            </a:r>
            <a:endParaRPr lang="de-DE" sz="2400" dirty="0">
              <a:solidFill>
                <a:srgbClr val="006600"/>
              </a:solidFill>
            </a:endParaRPr>
          </a:p>
        </p:txBody>
      </p:sp>
      <p:sp>
        <p:nvSpPr>
          <p:cNvPr id="9" name="&quot;Nein&quot;-Symbol 8"/>
          <p:cNvSpPr/>
          <p:nvPr/>
        </p:nvSpPr>
        <p:spPr bwMode="auto">
          <a:xfrm>
            <a:off x="3756829" y="1503847"/>
            <a:ext cx="805602" cy="720080"/>
          </a:xfrm>
          <a:prstGeom prst="noSmoking">
            <a:avLst/>
          </a:prstGeom>
          <a:solidFill>
            <a:srgbClr val="FF00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7BBEC52-3B00-4030-B09A-ADCBB72A143E}"/>
              </a:ext>
            </a:extLst>
          </p:cNvPr>
          <p:cNvSpPr txBox="1"/>
          <p:nvPr/>
        </p:nvSpPr>
        <p:spPr>
          <a:xfrm>
            <a:off x="2846152" y="4672003"/>
            <a:ext cx="432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Verschlüsselung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Sicherheitsziele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17</a:t>
            </a:fld>
            <a:endParaRPr lang="de-DE" alt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119833" y="36467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Alice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87085" y="3637984"/>
            <a:ext cx="149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Bob</a:t>
            </a:r>
          </a:p>
        </p:txBody>
      </p:sp>
      <p:sp>
        <p:nvSpPr>
          <p:cNvPr id="8" name="Pfeil nach rechts 7"/>
          <p:cNvSpPr/>
          <p:nvPr/>
        </p:nvSpPr>
        <p:spPr bwMode="auto">
          <a:xfrm>
            <a:off x="2919760" y="2857501"/>
            <a:ext cx="4320828" cy="72008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4" y="2059505"/>
            <a:ext cx="1578478" cy="15784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98" y="1956260"/>
            <a:ext cx="1620180" cy="162018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11" y="1133807"/>
            <a:ext cx="1414930" cy="1584176"/>
          </a:xfrm>
          <a:prstGeom prst="rect">
            <a:avLst/>
          </a:prstGeom>
        </p:spPr>
      </p:pic>
      <p:cxnSp>
        <p:nvCxnSpPr>
          <p:cNvPr id="12" name="Gekrümmte Verbindung 11"/>
          <p:cNvCxnSpPr/>
          <p:nvPr/>
        </p:nvCxnSpPr>
        <p:spPr bwMode="auto">
          <a:xfrm rot="10800000" flipV="1">
            <a:off x="3595545" y="1533833"/>
            <a:ext cx="1899235" cy="1656181"/>
          </a:xfrm>
          <a:prstGeom prst="curvedConnector3">
            <a:avLst>
              <a:gd name="adj1" fmla="val 107173"/>
            </a:avLst>
          </a:prstGeom>
          <a:ln>
            <a:headEnd type="oval" w="med" len="med"/>
            <a:tailEnd type="oval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2516332" y="3398865"/>
            <a:ext cx="5088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006600"/>
                </a:solidFill>
              </a:rPr>
              <a:t>Integrität</a:t>
            </a:r>
            <a:br>
              <a:rPr lang="de-DE" sz="3600" b="1" dirty="0">
                <a:solidFill>
                  <a:srgbClr val="006600"/>
                </a:solidFill>
                <a:sym typeface="Wingdings" panose="05000000000000000000" pitchFamily="2" charset="2"/>
              </a:rPr>
            </a:br>
            <a:r>
              <a:rPr lang="de-DE" sz="2400" b="1" dirty="0">
                <a:solidFill>
                  <a:srgbClr val="006600"/>
                </a:solidFill>
                <a:sym typeface="Wingdings" panose="05000000000000000000" pitchFamily="2" charset="2"/>
              </a:rPr>
              <a:t>keine Manipulation durch Fremde</a:t>
            </a:r>
            <a:endParaRPr lang="de-DE" sz="2400" b="1" dirty="0">
              <a:solidFill>
                <a:srgbClr val="006600"/>
              </a:solidFill>
            </a:endParaRPr>
          </a:p>
        </p:txBody>
      </p:sp>
      <p:cxnSp>
        <p:nvCxnSpPr>
          <p:cNvPr id="13" name="Gekrümmte Verbindung 12"/>
          <p:cNvCxnSpPr/>
          <p:nvPr/>
        </p:nvCxnSpPr>
        <p:spPr bwMode="auto">
          <a:xfrm rot="16200000" flipH="1">
            <a:off x="5572682" y="2051475"/>
            <a:ext cx="1437596" cy="889407"/>
          </a:xfrm>
          <a:prstGeom prst="curvedConnector3">
            <a:avLst>
              <a:gd name="adj1" fmla="val 50000"/>
            </a:avLst>
          </a:prstGeom>
          <a:ln>
            <a:headEnd type="oval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Wolke 15"/>
          <p:cNvSpPr/>
          <p:nvPr/>
        </p:nvSpPr>
        <p:spPr bwMode="auto">
          <a:xfrm>
            <a:off x="3859976" y="2856360"/>
            <a:ext cx="2431504" cy="717231"/>
          </a:xfrm>
          <a:prstGeom prst="cloud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&quot;Nein&quot;-Symbol 17"/>
          <p:cNvSpPr/>
          <p:nvPr/>
        </p:nvSpPr>
        <p:spPr bwMode="auto">
          <a:xfrm>
            <a:off x="4071888" y="1417339"/>
            <a:ext cx="805602" cy="720080"/>
          </a:xfrm>
          <a:prstGeom prst="noSmoking">
            <a:avLst/>
          </a:prstGeom>
          <a:solidFill>
            <a:srgbClr val="FF00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&quot;Nein&quot;-Symbol 18"/>
          <p:cNvSpPr/>
          <p:nvPr/>
        </p:nvSpPr>
        <p:spPr bwMode="auto">
          <a:xfrm>
            <a:off x="6151440" y="2281436"/>
            <a:ext cx="805602" cy="720080"/>
          </a:xfrm>
          <a:prstGeom prst="noSmoking">
            <a:avLst/>
          </a:prstGeom>
          <a:solidFill>
            <a:srgbClr val="FF00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EF5ACB8-2C8F-48DF-8B92-5712CD12107B}"/>
              </a:ext>
            </a:extLst>
          </p:cNvPr>
          <p:cNvSpPr txBox="1"/>
          <p:nvPr/>
        </p:nvSpPr>
        <p:spPr>
          <a:xfrm>
            <a:off x="2846152" y="4672003"/>
            <a:ext cx="432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Versiegelter Brief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8" grpId="0" animBg="1"/>
      <p:bldP spid="19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Sicherheitsziele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18</a:t>
            </a:fld>
            <a:endParaRPr lang="de-DE" alt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119833" y="36467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Alice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87085" y="3637984"/>
            <a:ext cx="149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Bob</a:t>
            </a:r>
          </a:p>
        </p:txBody>
      </p:sp>
      <p:sp>
        <p:nvSpPr>
          <p:cNvPr id="8" name="Pfeil nach rechts 7"/>
          <p:cNvSpPr/>
          <p:nvPr/>
        </p:nvSpPr>
        <p:spPr bwMode="auto">
          <a:xfrm>
            <a:off x="6520160" y="2857501"/>
            <a:ext cx="720428" cy="72008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4" y="2059505"/>
            <a:ext cx="1578478" cy="15784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98" y="1956260"/>
            <a:ext cx="1620180" cy="162018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11" y="1133807"/>
            <a:ext cx="1414930" cy="1584176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2572916" y="3354495"/>
            <a:ext cx="4996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6600"/>
                </a:solidFill>
              </a:rPr>
              <a:t>Authentizität</a:t>
            </a:r>
            <a:br>
              <a:rPr lang="de-DE" sz="3600" b="1" dirty="0">
                <a:solidFill>
                  <a:srgbClr val="006600"/>
                </a:solidFill>
              </a:rPr>
            </a:br>
            <a:r>
              <a:rPr lang="de-DE" sz="2400" b="1" dirty="0">
                <a:solidFill>
                  <a:srgbClr val="006600"/>
                </a:solidFill>
                <a:sym typeface="Wingdings" panose="05000000000000000000" pitchFamily="2" charset="2"/>
              </a:rPr>
              <a:t>Nachricht ist definitiv vom Absender</a:t>
            </a:r>
            <a:r>
              <a:rPr lang="de-DE" sz="2400" dirty="0"/>
              <a:t>:</a:t>
            </a:r>
            <a:endParaRPr lang="de-DE" sz="2400" b="1" dirty="0">
              <a:solidFill>
                <a:srgbClr val="006600"/>
              </a:solidFill>
            </a:endParaRPr>
          </a:p>
        </p:txBody>
      </p:sp>
      <p:cxnSp>
        <p:nvCxnSpPr>
          <p:cNvPr id="13" name="Gekrümmte Verbindung 12"/>
          <p:cNvCxnSpPr/>
          <p:nvPr/>
        </p:nvCxnSpPr>
        <p:spPr bwMode="auto">
          <a:xfrm rot="16200000" flipH="1">
            <a:off x="5572682" y="2051475"/>
            <a:ext cx="1437596" cy="889407"/>
          </a:xfrm>
          <a:prstGeom prst="curvedConnector3">
            <a:avLst>
              <a:gd name="adj1" fmla="val 50000"/>
            </a:avLst>
          </a:prstGeom>
          <a:ln>
            <a:headEnd type="oval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&quot;Nein&quot;-Symbol 13"/>
          <p:cNvSpPr/>
          <p:nvPr/>
        </p:nvSpPr>
        <p:spPr bwMode="auto">
          <a:xfrm>
            <a:off x="5991548" y="2208858"/>
            <a:ext cx="805602" cy="720080"/>
          </a:xfrm>
          <a:prstGeom prst="noSmoking">
            <a:avLst/>
          </a:prstGeom>
          <a:solidFill>
            <a:srgbClr val="FF00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DAB83CC-E86B-42EE-97AC-8E6462D69C0F}"/>
              </a:ext>
            </a:extLst>
          </p:cNvPr>
          <p:cNvSpPr txBox="1"/>
          <p:nvPr/>
        </p:nvSpPr>
        <p:spPr>
          <a:xfrm>
            <a:off x="2196828" y="4672003"/>
            <a:ext cx="561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Digitale Unterschrift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Sicherheitsziele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19</a:t>
            </a:fld>
            <a:endParaRPr lang="de-DE" alt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119833" y="36467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Alice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87085" y="3637984"/>
            <a:ext cx="149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Bob</a:t>
            </a:r>
          </a:p>
        </p:txBody>
      </p:sp>
      <p:sp>
        <p:nvSpPr>
          <p:cNvPr id="8" name="Pfeil nach rechts 7"/>
          <p:cNvSpPr/>
          <p:nvPr/>
        </p:nvSpPr>
        <p:spPr bwMode="auto">
          <a:xfrm>
            <a:off x="2919760" y="2857501"/>
            <a:ext cx="4320828" cy="72008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4" y="2059505"/>
            <a:ext cx="1578478" cy="15784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98" y="1956260"/>
            <a:ext cx="1620180" cy="1620180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2572917" y="3396161"/>
            <a:ext cx="4993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6600"/>
                </a:solidFill>
              </a:rPr>
              <a:t>Verbindlichkeit</a:t>
            </a:r>
            <a:br>
              <a:rPr lang="de-DE" sz="3200" b="1" dirty="0">
                <a:solidFill>
                  <a:srgbClr val="006600"/>
                </a:solidFill>
                <a:sym typeface="Wingdings" panose="05000000000000000000" pitchFamily="2" charset="2"/>
              </a:rPr>
            </a:br>
            <a:r>
              <a:rPr lang="de-DE" sz="2400" b="1" dirty="0">
                <a:solidFill>
                  <a:srgbClr val="006600"/>
                </a:solidFill>
                <a:sym typeface="Wingdings" panose="05000000000000000000" pitchFamily="2" charset="2"/>
              </a:rPr>
              <a:t>Keiner kann seine </a:t>
            </a:r>
            <a:br>
              <a:rPr lang="de-DE" sz="2400" b="1" dirty="0">
                <a:solidFill>
                  <a:srgbClr val="006600"/>
                </a:solidFill>
                <a:sym typeface="Wingdings" panose="05000000000000000000" pitchFamily="2" charset="2"/>
              </a:rPr>
            </a:br>
            <a:r>
              <a:rPr lang="de-DE" sz="2400" b="1" dirty="0">
                <a:solidFill>
                  <a:srgbClr val="006600"/>
                </a:solidFill>
                <a:sym typeface="Wingdings" panose="05000000000000000000" pitchFamily="2" charset="2"/>
              </a:rPr>
              <a:t>Urheberschaft bestreiten</a:t>
            </a:r>
            <a:endParaRPr lang="de-DE" sz="2400" b="1" dirty="0">
              <a:solidFill>
                <a:srgbClr val="006600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2415704" y="1201316"/>
            <a:ext cx="1584176" cy="936104"/>
          </a:xfrm>
          <a:prstGeom prst="wedgeRoundRectCallout">
            <a:avLst>
              <a:gd name="adj1" fmla="val -53060"/>
              <a:gd name="adj2" fmla="val 86106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2800" dirty="0">
                <a:solidFill>
                  <a:srgbClr val="002060"/>
                </a:solidFill>
                <a:latin typeface="Galeforce BTN" panose="030105040402010D0105" pitchFamily="66" charset="0"/>
              </a:rPr>
              <a:t>Ich war </a:t>
            </a:r>
            <a:br>
              <a:rPr lang="de-DE" sz="2800" dirty="0">
                <a:solidFill>
                  <a:srgbClr val="002060"/>
                </a:solidFill>
                <a:latin typeface="Galeforce BTN" panose="030105040402010D0105" pitchFamily="66" charset="0"/>
              </a:rPr>
            </a:br>
            <a:r>
              <a:rPr lang="de-DE" sz="2800" dirty="0">
                <a:solidFill>
                  <a:srgbClr val="002060"/>
                </a:solidFill>
                <a:latin typeface="Galeforce BTN" panose="030105040402010D0105" pitchFamily="66" charset="0"/>
              </a:rPr>
              <a:t>es nicht!</a:t>
            </a:r>
          </a:p>
        </p:txBody>
      </p:sp>
      <p:sp>
        <p:nvSpPr>
          <p:cNvPr id="13" name="&quot;Nein&quot;-Symbol 12"/>
          <p:cNvSpPr/>
          <p:nvPr/>
        </p:nvSpPr>
        <p:spPr bwMode="auto">
          <a:xfrm>
            <a:off x="1983656" y="1699465"/>
            <a:ext cx="805602" cy="720080"/>
          </a:xfrm>
          <a:prstGeom prst="noSmoking">
            <a:avLst/>
          </a:prstGeom>
          <a:solidFill>
            <a:srgbClr val="FF0000"/>
          </a:solidFill>
          <a:ln w="12700" cap="sq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72128C2-7018-44CE-93EF-6C8F4BC921CC}"/>
              </a:ext>
            </a:extLst>
          </p:cNvPr>
          <p:cNvSpPr txBox="1"/>
          <p:nvPr/>
        </p:nvSpPr>
        <p:spPr>
          <a:xfrm>
            <a:off x="2196828" y="4672003"/>
            <a:ext cx="561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Digitale Unterschrift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des Workshops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CC BY-SA 4.0 DE T. Hempel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2</a:t>
            </a:fld>
            <a:endParaRPr lang="de-DE" altLang="en-US" dirty="0"/>
          </a:p>
        </p:txBody>
      </p:sp>
      <p:sp>
        <p:nvSpPr>
          <p:cNvPr id="13" name="Pfeil: eingekerbt nach rechts 12">
            <a:extLst>
              <a:ext uri="{FF2B5EF4-FFF2-40B4-BE49-F238E27FC236}">
                <a16:creationId xmlns:a16="http://schemas.microsoft.com/office/drawing/2014/main" id="{C1396EB0-E01D-453B-A10E-20D7CF2B8FBB}"/>
              </a:ext>
            </a:extLst>
          </p:cNvPr>
          <p:cNvSpPr/>
          <p:nvPr/>
        </p:nvSpPr>
        <p:spPr bwMode="auto">
          <a:xfrm>
            <a:off x="3654242" y="2666697"/>
            <a:ext cx="2405850" cy="679403"/>
          </a:xfrm>
          <a:prstGeom prst="notchedRightArrow">
            <a:avLst/>
          </a:prstGeom>
          <a:solidFill>
            <a:srgbClr val="0066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822960">
              <a:lnSpc>
                <a:spcPts val="2160"/>
              </a:lnSpc>
              <a:spcBef>
                <a:spcPct val="50000"/>
              </a:spcBef>
            </a:pPr>
            <a:endParaRPr lang="de-DE" sz="162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09D641-DEE9-4057-B5D6-366EB9742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6375" y="1620046"/>
            <a:ext cx="2219792" cy="29472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33841D6-82F0-4057-9AE0-40122F037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0206" y="1860491"/>
            <a:ext cx="3034399" cy="24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altLang="de-DE" sz="3200" dirty="0"/>
              <a:t>Kryptologie/Kryptografie/</a:t>
            </a:r>
            <a:r>
              <a:rPr lang="de-DE" altLang="de-DE" sz="3200" dirty="0" err="1"/>
              <a:t>Kryptoanalyse</a:t>
            </a:r>
            <a:endParaRPr lang="de-DE" alt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20</a:t>
            </a:fld>
            <a:endParaRPr lang="de-DE" alt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25081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altLang="de-DE" sz="3200" dirty="0"/>
              <a:t>Klartext-/Geheimtext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altLang="de-DE" sz="3200" dirty="0"/>
              <a:t>Klartext-/Geheimtextalphabet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21</a:t>
            </a:fld>
            <a:endParaRPr lang="de-DE" alt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1916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altLang="de-DE" sz="3200" dirty="0"/>
              <a:t>Schlüssel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22</a:t>
            </a:fld>
            <a:endParaRPr lang="de-DE" alt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30149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2" descr="codebuch">
            <a:extLst>
              <a:ext uri="{FF2B5EF4-FFF2-40B4-BE49-F238E27FC236}">
                <a16:creationId xmlns:a16="http://schemas.microsoft.com/office/drawing/2014/main" id="{46C34585-3375-48F3-8CCB-04A735EB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77" y="2270046"/>
            <a:ext cx="2378071" cy="12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 descr="Skytale">
            <a:extLst>
              <a:ext uri="{FF2B5EF4-FFF2-40B4-BE49-F238E27FC236}">
                <a16:creationId xmlns:a16="http://schemas.microsoft.com/office/drawing/2014/main" id="{BE1890F9-6CF8-4C6E-9B03-F144C1CB6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45" y="1259059"/>
            <a:ext cx="1638300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stegano">
            <a:extLst>
              <a:ext uri="{FF2B5EF4-FFF2-40B4-BE49-F238E27FC236}">
                <a16:creationId xmlns:a16="http://schemas.microsoft.com/office/drawing/2014/main" id="{A5969D3F-9BE6-49DB-A900-F39D2C850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" y="1478016"/>
            <a:ext cx="2386345" cy="156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Klassische Verschlüsselung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23</a:t>
            </a:fld>
            <a:endParaRPr lang="de-DE" alt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50B536-3039-4D48-B728-3F9189ADE58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89000" y="127000"/>
            <a:ext cx="84582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hangingPunct="0"/>
            <a:endParaRPr lang="de-DE" altLang="de-DE" sz="24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0" name="Group 29">
            <a:extLst>
              <a:ext uri="{FF2B5EF4-FFF2-40B4-BE49-F238E27FC236}">
                <a16:creationId xmlns:a16="http://schemas.microsoft.com/office/drawing/2014/main" id="{DBA3A8A5-6FAC-42AD-97BB-B8E1088AB3A1}"/>
              </a:ext>
            </a:extLst>
          </p:cNvPr>
          <p:cNvGrpSpPr>
            <a:grpSpLocks/>
          </p:cNvGrpSpPr>
          <p:nvPr/>
        </p:nvGrpSpPr>
        <p:grpSpPr bwMode="auto">
          <a:xfrm>
            <a:off x="1508126" y="979938"/>
            <a:ext cx="2266950" cy="771260"/>
            <a:chOff x="1598" y="1296"/>
            <a:chExt cx="1428" cy="583"/>
          </a:xfrm>
        </p:grpSpPr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9B00BA98-FD37-4E3B-B0A5-31497285E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7" y="1296"/>
              <a:ext cx="389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800">
                <a:solidFill>
                  <a:srgbClr val="000000"/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B757F9C-6AB1-4372-BCB1-657BAD0B4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1344"/>
              <a:ext cx="1226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2000" dirty="0">
                  <a:solidFill>
                    <a:srgbClr val="000000"/>
                  </a:solidFill>
                  <a:latin typeface="Trebuchet MS" pitchFamily="34" charset="0"/>
                </a:rPr>
                <a:t>Steganographie</a:t>
              </a:r>
            </a:p>
            <a:p>
              <a:pPr algn="ctr" eaLnBrk="0" hangingPunct="0"/>
              <a:r>
                <a:rPr lang="de-DE" altLang="de-DE" sz="2000" dirty="0">
                  <a:solidFill>
                    <a:srgbClr val="000000"/>
                  </a:solidFill>
                  <a:latin typeface="Trebuchet MS" pitchFamily="34" charset="0"/>
                </a:rPr>
                <a:t>(verstecken)</a:t>
              </a: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C92C7B67-2BE2-405B-A706-A45FFBD6D600}"/>
              </a:ext>
            </a:extLst>
          </p:cNvPr>
          <p:cNvGrpSpPr>
            <a:grpSpLocks/>
          </p:cNvGrpSpPr>
          <p:nvPr/>
        </p:nvGrpSpPr>
        <p:grpSpPr bwMode="auto">
          <a:xfrm>
            <a:off x="5268119" y="982378"/>
            <a:ext cx="2179639" cy="771260"/>
            <a:chOff x="3072" y="1296"/>
            <a:chExt cx="1373" cy="583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CC36EDF-9332-4216-BC7C-EAAB7B5FC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1344"/>
              <a:ext cx="1188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2000" b="1" dirty="0">
                  <a:solidFill>
                    <a:srgbClr val="000000"/>
                  </a:solidFill>
                  <a:latin typeface="Trebuchet MS" pitchFamily="34" charset="0"/>
                </a:rPr>
                <a:t>Kryptographie</a:t>
              </a:r>
              <a:br>
                <a:rPr lang="de-DE" altLang="de-DE" sz="2000" dirty="0">
                  <a:solidFill>
                    <a:srgbClr val="000000"/>
                  </a:solidFill>
                  <a:latin typeface="Trebuchet MS" pitchFamily="34" charset="0"/>
                </a:rPr>
              </a:br>
              <a:r>
                <a:rPr lang="de-DE" altLang="de-DE" sz="2000" dirty="0">
                  <a:solidFill>
                    <a:srgbClr val="000000"/>
                  </a:solidFill>
                  <a:latin typeface="Trebuchet MS" pitchFamily="34" charset="0"/>
                </a:rPr>
                <a:t>(verschlüsseln)</a:t>
              </a: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140E3912-0B85-4793-A264-BD37B8FBF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296"/>
              <a:ext cx="389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31">
            <a:extLst>
              <a:ext uri="{FF2B5EF4-FFF2-40B4-BE49-F238E27FC236}">
                <a16:creationId xmlns:a16="http://schemas.microsoft.com/office/drawing/2014/main" id="{1C7B2859-D0E5-44E7-9745-4FB159D7D6BA}"/>
              </a:ext>
            </a:extLst>
          </p:cNvPr>
          <p:cNvGrpSpPr>
            <a:grpSpLocks/>
          </p:cNvGrpSpPr>
          <p:nvPr/>
        </p:nvGrpSpPr>
        <p:grpSpPr bwMode="auto">
          <a:xfrm>
            <a:off x="3679826" y="1719720"/>
            <a:ext cx="2000251" cy="590021"/>
            <a:chOff x="2518" y="1680"/>
            <a:chExt cx="1260" cy="446"/>
          </a:xfrm>
        </p:grpSpPr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8A816DF5-370B-4A91-8F26-732AF2024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824"/>
              <a:ext cx="1029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2000" b="1">
                  <a:solidFill>
                    <a:srgbClr val="000000"/>
                  </a:solidFill>
                  <a:latin typeface="Trebuchet MS" pitchFamily="34" charset="0"/>
                </a:rPr>
                <a:t>Substitution</a:t>
              </a: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7216BA87-EDBC-49FA-B40A-4C6104ED7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1680"/>
              <a:ext cx="64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32">
            <a:extLst>
              <a:ext uri="{FF2B5EF4-FFF2-40B4-BE49-F238E27FC236}">
                <a16:creationId xmlns:a16="http://schemas.microsoft.com/office/drawing/2014/main" id="{12F1BC4B-B868-4123-8E63-AAB7957271E6}"/>
              </a:ext>
            </a:extLst>
          </p:cNvPr>
          <p:cNvGrpSpPr>
            <a:grpSpLocks/>
          </p:cNvGrpSpPr>
          <p:nvPr/>
        </p:nvGrpSpPr>
        <p:grpSpPr bwMode="auto">
          <a:xfrm>
            <a:off x="7357995" y="1736237"/>
            <a:ext cx="1733551" cy="526521"/>
            <a:chOff x="3850" y="1680"/>
            <a:chExt cx="1092" cy="398"/>
          </a:xfrm>
        </p:grpSpPr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51F4A81D-E71A-48A0-B6CF-2D7121169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0" y="1680"/>
              <a:ext cx="70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D3DDF476-E369-4C3A-93E0-8498D121A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1776"/>
              <a:ext cx="1067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2000" dirty="0">
                  <a:solidFill>
                    <a:srgbClr val="000000"/>
                  </a:solidFill>
                  <a:latin typeface="Trebuchet MS" pitchFamily="34" charset="0"/>
                </a:rPr>
                <a:t>Transposition</a:t>
              </a:r>
            </a:p>
          </p:txBody>
        </p:sp>
      </p:grpSp>
      <p:grpSp>
        <p:nvGrpSpPr>
          <p:cNvPr id="22" name="Group 33">
            <a:extLst>
              <a:ext uri="{FF2B5EF4-FFF2-40B4-BE49-F238E27FC236}">
                <a16:creationId xmlns:a16="http://schemas.microsoft.com/office/drawing/2014/main" id="{D6DE4ED9-A517-4759-AA16-FA422F9BA0DC}"/>
              </a:ext>
            </a:extLst>
          </p:cNvPr>
          <p:cNvGrpSpPr>
            <a:grpSpLocks/>
          </p:cNvGrpSpPr>
          <p:nvPr/>
        </p:nvGrpSpPr>
        <p:grpSpPr bwMode="auto">
          <a:xfrm>
            <a:off x="1939131" y="2294009"/>
            <a:ext cx="2747964" cy="961760"/>
            <a:chOff x="1717" y="2016"/>
            <a:chExt cx="1731" cy="727"/>
          </a:xfrm>
        </p:grpSpPr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AEA85D41-B960-4F69-B9E4-208E9BEDB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2208"/>
              <a:ext cx="1731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2000" b="1">
                  <a:solidFill>
                    <a:srgbClr val="000000"/>
                  </a:solidFill>
                  <a:latin typeface="Trebuchet MS" pitchFamily="34" charset="0"/>
                </a:rPr>
                <a:t>Chiffrierung</a:t>
              </a:r>
            </a:p>
            <a:p>
              <a:pPr algn="ctr" eaLnBrk="0" hangingPunct="0"/>
              <a:r>
                <a:rPr lang="de-DE" altLang="de-DE" sz="2000">
                  <a:solidFill>
                    <a:srgbClr val="000000"/>
                  </a:solidFill>
                  <a:latin typeface="Trebuchet MS" pitchFamily="34" charset="0"/>
                </a:rPr>
                <a:t>(Buchstaben ersetzen)</a:t>
              </a:r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7E52E103-261E-4145-B25F-7DCCC92FB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1" y="2016"/>
              <a:ext cx="501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id="{1F3663E0-C62A-4133-AB52-2FB3AC69E0BD}"/>
              </a:ext>
            </a:extLst>
          </p:cNvPr>
          <p:cNvGrpSpPr>
            <a:grpSpLocks/>
          </p:cNvGrpSpPr>
          <p:nvPr/>
        </p:nvGrpSpPr>
        <p:grpSpPr bwMode="auto">
          <a:xfrm>
            <a:off x="4860606" y="2305953"/>
            <a:ext cx="2349501" cy="961760"/>
            <a:chOff x="3192" y="2016"/>
            <a:chExt cx="1480" cy="727"/>
          </a:xfrm>
        </p:grpSpPr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8E192D2E-0F63-459C-B3D4-911C40468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2208"/>
              <a:ext cx="1405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2000" dirty="0">
                  <a:solidFill>
                    <a:srgbClr val="000000"/>
                  </a:solidFill>
                  <a:latin typeface="Trebuchet MS" pitchFamily="34" charset="0"/>
                </a:rPr>
                <a:t>Codierung</a:t>
              </a:r>
            </a:p>
            <a:p>
              <a:pPr algn="ctr" eaLnBrk="0" hangingPunct="0"/>
              <a:r>
                <a:rPr lang="de-DE" altLang="de-DE" sz="2000" dirty="0">
                  <a:solidFill>
                    <a:srgbClr val="000000"/>
                  </a:solidFill>
                  <a:latin typeface="Trebuchet MS" pitchFamily="34" charset="0"/>
                </a:rPr>
                <a:t>(Wörter ersetzen)</a:t>
              </a: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E345BB1B-D566-49AE-97FD-47BE09A3F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016"/>
              <a:ext cx="50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35">
            <a:extLst>
              <a:ext uri="{FF2B5EF4-FFF2-40B4-BE49-F238E27FC236}">
                <a16:creationId xmlns:a16="http://schemas.microsoft.com/office/drawing/2014/main" id="{0AF77CB2-9923-4E62-89AE-874E615F51FF}"/>
              </a:ext>
            </a:extLst>
          </p:cNvPr>
          <p:cNvGrpSpPr>
            <a:grpSpLocks/>
          </p:cNvGrpSpPr>
          <p:nvPr/>
        </p:nvGrpSpPr>
        <p:grpSpPr bwMode="auto">
          <a:xfrm>
            <a:off x="220664" y="3231884"/>
            <a:ext cx="2767014" cy="1264708"/>
            <a:chOff x="-181" y="2443"/>
            <a:chExt cx="1743" cy="956"/>
          </a:xfrm>
        </p:grpSpPr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4B066491-D836-42CC-8073-1FB811BDD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1" y="2864"/>
              <a:ext cx="1743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2000" b="1" dirty="0">
                  <a:solidFill>
                    <a:srgbClr val="000000"/>
                  </a:solidFill>
                  <a:latin typeface="Trebuchet MS" pitchFamily="34" charset="0"/>
                </a:rPr>
                <a:t>Monoalphabetisch</a:t>
              </a:r>
              <a:br>
                <a:rPr lang="de-DE" altLang="de-DE" sz="2000" b="1" dirty="0">
                  <a:solidFill>
                    <a:srgbClr val="000000"/>
                  </a:solidFill>
                  <a:latin typeface="Trebuchet MS" pitchFamily="34" charset="0"/>
                </a:rPr>
              </a:br>
              <a:r>
                <a:rPr lang="de-DE" altLang="de-DE" sz="2000" dirty="0">
                  <a:solidFill>
                    <a:srgbClr val="000000"/>
                  </a:solidFill>
                  <a:latin typeface="Trebuchet MS" pitchFamily="34" charset="0"/>
                </a:rPr>
                <a:t>(Captain Kidd, Caesar)</a:t>
              </a: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0C4DCD0E-A300-43E3-97E6-7A5033A79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" y="2443"/>
              <a:ext cx="592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37">
            <a:extLst>
              <a:ext uri="{FF2B5EF4-FFF2-40B4-BE49-F238E27FC236}">
                <a16:creationId xmlns:a16="http://schemas.microsoft.com/office/drawing/2014/main" id="{BB40210F-A4E1-418D-BA96-7C81CFD735A1}"/>
              </a:ext>
            </a:extLst>
          </p:cNvPr>
          <p:cNvGrpSpPr>
            <a:grpSpLocks/>
          </p:cNvGrpSpPr>
          <p:nvPr/>
        </p:nvGrpSpPr>
        <p:grpSpPr bwMode="auto">
          <a:xfrm>
            <a:off x="4556820" y="3252391"/>
            <a:ext cx="3879961" cy="1218893"/>
            <a:chOff x="2482" y="2523"/>
            <a:chExt cx="1453" cy="852"/>
          </a:xfrm>
        </p:grpSpPr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A5D59E09-8A4B-463D-938A-E017A518B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" y="2523"/>
              <a:ext cx="1312" cy="3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800">
                <a:solidFill>
                  <a:srgbClr val="000000"/>
                </a:solidFill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64BC9412-8572-4B94-9675-B296F59AC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2880"/>
              <a:ext cx="660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2000" b="1">
                  <a:solidFill>
                    <a:srgbClr val="000000"/>
                  </a:solidFill>
                  <a:latin typeface="Trebuchet MS" pitchFamily="34" charset="0"/>
                </a:rPr>
                <a:t>one time pad</a:t>
              </a:r>
              <a:br>
                <a:rPr lang="de-DE" altLang="de-DE" sz="2000" b="1">
                  <a:solidFill>
                    <a:srgbClr val="000000"/>
                  </a:solidFill>
                  <a:latin typeface="Trebuchet MS" pitchFamily="34" charset="0"/>
                </a:rPr>
              </a:br>
              <a:endParaRPr lang="de-DE" altLang="de-DE" sz="2000" b="1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34" name="Group 36">
            <a:extLst>
              <a:ext uri="{FF2B5EF4-FFF2-40B4-BE49-F238E27FC236}">
                <a16:creationId xmlns:a16="http://schemas.microsoft.com/office/drawing/2014/main" id="{4788A870-2702-41BF-826F-AA0EDE10C43E}"/>
              </a:ext>
            </a:extLst>
          </p:cNvPr>
          <p:cNvGrpSpPr>
            <a:grpSpLocks/>
          </p:cNvGrpSpPr>
          <p:nvPr/>
        </p:nvGrpSpPr>
        <p:grpSpPr bwMode="auto">
          <a:xfrm>
            <a:off x="3103161" y="3272760"/>
            <a:ext cx="2378076" cy="1210469"/>
            <a:chOff x="1648" y="2491"/>
            <a:chExt cx="1498" cy="915"/>
          </a:xfrm>
        </p:grpSpPr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914BE16E-B144-4C4E-A789-D8C1257EA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2871"/>
              <a:ext cx="1498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2000" b="1" dirty="0">
                  <a:solidFill>
                    <a:srgbClr val="000000"/>
                  </a:solidFill>
                  <a:latin typeface="Trebuchet MS" pitchFamily="34" charset="0"/>
                </a:rPr>
                <a:t>Polyalphabetisch</a:t>
              </a:r>
              <a:br>
                <a:rPr lang="de-DE" altLang="de-DE" sz="2000" b="1" dirty="0">
                  <a:solidFill>
                    <a:srgbClr val="000000"/>
                  </a:solidFill>
                  <a:latin typeface="Trebuchet MS" pitchFamily="34" charset="0"/>
                </a:rPr>
              </a:br>
              <a:r>
                <a:rPr lang="de-DE" altLang="de-DE" sz="2000" dirty="0">
                  <a:solidFill>
                    <a:srgbClr val="000000"/>
                  </a:solidFill>
                  <a:latin typeface="Trebuchet MS" pitchFamily="34" charset="0"/>
                </a:rPr>
                <a:t>(</a:t>
              </a:r>
              <a:r>
                <a:rPr lang="de-DE" altLang="de-DE" sz="2000" dirty="0" err="1">
                  <a:solidFill>
                    <a:srgbClr val="000000"/>
                  </a:solidFill>
                  <a:latin typeface="Trebuchet MS" pitchFamily="34" charset="0"/>
                </a:rPr>
                <a:t>Vigenère</a:t>
              </a:r>
              <a:r>
                <a:rPr lang="de-DE" altLang="de-DE" sz="2000" dirty="0">
                  <a:solidFill>
                    <a:srgbClr val="000000"/>
                  </a:solidFill>
                  <a:latin typeface="Trebuchet MS" pitchFamily="34" charset="0"/>
                </a:rPr>
                <a:t>, Enigma)</a:t>
              </a:r>
            </a:p>
          </p:txBody>
        </p:sp>
        <p:sp>
          <p:nvSpPr>
            <p:cNvPr id="36" name="Line 27">
              <a:extLst>
                <a:ext uri="{FF2B5EF4-FFF2-40B4-BE49-F238E27FC236}">
                  <a16:creationId xmlns:a16="http://schemas.microsoft.com/office/drawing/2014/main" id="{EA7B4E3F-5E7B-45DF-9D39-68ED06C44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0" y="2491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800">
                <a:solidFill>
                  <a:srgbClr val="000000"/>
                </a:solidFill>
              </a:endParaRPr>
            </a:p>
          </p:txBody>
        </p:sp>
      </p:grpSp>
      <p:pic>
        <p:nvPicPr>
          <p:cNvPr id="39" name="Picture 42" descr="kiste">
            <a:extLst>
              <a:ext uri="{FF2B5EF4-FFF2-40B4-BE49-F238E27FC236}">
                <a16:creationId xmlns:a16="http://schemas.microsoft.com/office/drawing/2014/main" id="{03F2BB4C-BE5B-492F-9CC9-07B9041E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3" y="4451089"/>
            <a:ext cx="1152525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4" descr="Cäsar">
            <a:extLst>
              <a:ext uri="{FF2B5EF4-FFF2-40B4-BE49-F238E27FC236}">
                <a16:creationId xmlns:a16="http://schemas.microsoft.com/office/drawing/2014/main" id="{9DCD5F23-70C5-412C-B4EF-64EF518C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2" y="4446060"/>
            <a:ext cx="5492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6" descr="vigenere">
            <a:extLst>
              <a:ext uri="{FF2B5EF4-FFF2-40B4-BE49-F238E27FC236}">
                <a16:creationId xmlns:a16="http://schemas.microsoft.com/office/drawing/2014/main" id="{124B7EF3-E7D2-45FA-B076-08C2B7A1D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99" y="4433171"/>
            <a:ext cx="94615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8" descr="Enigma">
            <a:extLst>
              <a:ext uri="{FF2B5EF4-FFF2-40B4-BE49-F238E27FC236}">
                <a16:creationId xmlns:a16="http://schemas.microsoft.com/office/drawing/2014/main" id="{257571C0-D87F-415D-AB29-CE991C55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39" y="3880300"/>
            <a:ext cx="918369" cy="160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0" descr="castrche">
            <a:extLst>
              <a:ext uri="{FF2B5EF4-FFF2-40B4-BE49-F238E27FC236}">
                <a16:creationId xmlns:a16="http://schemas.microsoft.com/office/drawing/2014/main" id="{2248A123-B8AD-445A-8911-9C69CA6D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03" y="4164864"/>
            <a:ext cx="1957383" cy="11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56">
            <a:extLst>
              <a:ext uri="{FF2B5EF4-FFF2-40B4-BE49-F238E27FC236}">
                <a16:creationId xmlns:a16="http://schemas.microsoft.com/office/drawing/2014/main" id="{0C048380-D81E-4421-9067-851F80D27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381" y="5260060"/>
            <a:ext cx="152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dirty="0">
                <a:solidFill>
                  <a:srgbClr val="006600"/>
                </a:solidFill>
                <a:cs typeface="Arial" charset="0"/>
                <a:sym typeface="Symbol" pitchFamily="18" charset="2"/>
              </a:rPr>
              <a:t></a:t>
            </a:r>
            <a:r>
              <a:rPr lang="de-DE" altLang="de-DE" sz="1200" dirty="0">
                <a:solidFill>
                  <a:srgbClr val="006600"/>
                </a:solidFill>
                <a:cs typeface="Arial" charset="0"/>
              </a:rPr>
              <a:t> Witten, 2003</a:t>
            </a:r>
            <a:endParaRPr lang="de-DE" altLang="de-DE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7">
            <a:extLst>
              <a:ext uri="{FF2B5EF4-FFF2-40B4-BE49-F238E27FC236}">
                <a16:creationId xmlns:a16="http://schemas.microsoft.com/office/drawing/2014/main" id="{3C05AC1A-CC13-4DFA-BE29-8E00C522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450" b="1450"/>
          <a:stretch>
            <a:fillRect/>
          </a:stretch>
        </p:blipFill>
        <p:spPr bwMode="auto">
          <a:xfrm>
            <a:off x="5587761" y="1009094"/>
            <a:ext cx="3276547" cy="44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Steganografie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24</a:t>
            </a:fld>
            <a:endParaRPr lang="de-DE" alt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50B536-3039-4D48-B728-3F9189ADE58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89000" y="127000"/>
            <a:ext cx="84582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hangingPunct="0"/>
            <a:endParaRPr lang="de-DE" altLang="de-DE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D32058C5-47E6-492B-A9EC-22701BC25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39" y="1005682"/>
            <a:ext cx="518921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6600"/>
              </a:buClr>
              <a:buSzPct val="70000"/>
              <a:buFont typeface="Wingdings" pitchFamily="2" charset="2"/>
              <a:buChar char="l"/>
            </a:pPr>
            <a:r>
              <a:rPr lang="de-DE" sz="2600" dirty="0">
                <a:solidFill>
                  <a:srgbClr val="006600"/>
                </a:solidFill>
              </a:rPr>
              <a:t>Eine „harmlose“ Karte eines amerikanischen Kriegsgefangene in Japan...</a:t>
            </a: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84AD8967-F9AA-4D91-B995-D134341C9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64" y="2536827"/>
            <a:ext cx="5287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6600"/>
              </a:buClr>
              <a:buSzPct val="70000"/>
              <a:buFont typeface="Wingdings" pitchFamily="2" charset="2"/>
              <a:buChar char="l"/>
            </a:pPr>
            <a:r>
              <a:rPr lang="de-DE" sz="2600" dirty="0">
                <a:solidFill>
                  <a:srgbClr val="006600"/>
                </a:solidFill>
              </a:rPr>
              <a:t>... enthielt Informationen über amerikanische Verluste.</a:t>
            </a:r>
            <a:br>
              <a:rPr lang="de-DE" sz="2600" dirty="0">
                <a:solidFill>
                  <a:srgbClr val="006600"/>
                </a:solidFill>
              </a:rPr>
            </a:br>
            <a:r>
              <a:rPr lang="de-DE" sz="2600" dirty="0">
                <a:solidFill>
                  <a:srgbClr val="006600"/>
                </a:solidFill>
              </a:rPr>
              <a:t>(ersten zwei Wörter einer Zeile)</a:t>
            </a: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FFB6AB14-2509-462B-893F-3AFC2D0C77D5}"/>
              </a:ext>
            </a:extLst>
          </p:cNvPr>
          <p:cNvGrpSpPr>
            <a:grpSpLocks/>
          </p:cNvGrpSpPr>
          <p:nvPr/>
        </p:nvGrpSpPr>
        <p:grpSpPr bwMode="auto">
          <a:xfrm>
            <a:off x="5872088" y="4022726"/>
            <a:ext cx="1455812" cy="995014"/>
            <a:chOff x="3393" y="3003"/>
            <a:chExt cx="1026" cy="711"/>
          </a:xfrm>
        </p:grpSpPr>
        <p:sp>
          <p:nvSpPr>
            <p:cNvPr id="49" name="Line 9">
              <a:extLst>
                <a:ext uri="{FF2B5EF4-FFF2-40B4-BE49-F238E27FC236}">
                  <a16:creationId xmlns:a16="http://schemas.microsoft.com/office/drawing/2014/main" id="{924935D9-E186-434E-9F45-F8DBDB7B9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9" y="3003"/>
              <a:ext cx="960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50" name="Line 10">
              <a:extLst>
                <a:ext uri="{FF2B5EF4-FFF2-40B4-BE49-F238E27FC236}">
                  <a16:creationId xmlns:a16="http://schemas.microsoft.com/office/drawing/2014/main" id="{55537A69-5762-43D4-A197-F641935C6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120"/>
              <a:ext cx="768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51" name="Line 11">
              <a:extLst>
                <a:ext uri="{FF2B5EF4-FFF2-40B4-BE49-F238E27FC236}">
                  <a16:creationId xmlns:a16="http://schemas.microsoft.com/office/drawing/2014/main" id="{FE073D83-F655-43B5-9ECF-AADCF33F4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264"/>
              <a:ext cx="816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52" name="Line 12">
              <a:extLst>
                <a:ext uri="{FF2B5EF4-FFF2-40B4-BE49-F238E27FC236}">
                  <a16:creationId xmlns:a16="http://schemas.microsoft.com/office/drawing/2014/main" id="{F0E3017C-C327-474B-9F7B-5473EDA9C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0" y="3414"/>
              <a:ext cx="816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53" name="Line 13">
              <a:extLst>
                <a:ext uri="{FF2B5EF4-FFF2-40B4-BE49-F238E27FC236}">
                  <a16:creationId xmlns:a16="http://schemas.microsoft.com/office/drawing/2014/main" id="{AD67FA12-C555-49EE-A4BB-46CB13A83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" y="3549"/>
              <a:ext cx="624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54" name="Line 14">
              <a:extLst>
                <a:ext uri="{FF2B5EF4-FFF2-40B4-BE49-F238E27FC236}">
                  <a16:creationId xmlns:a16="http://schemas.microsoft.com/office/drawing/2014/main" id="{BF33667A-E56E-46A9-BA2F-D47E46327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3" y="3714"/>
              <a:ext cx="240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55" name="Textfeld 15">
            <a:extLst>
              <a:ext uri="{FF2B5EF4-FFF2-40B4-BE49-F238E27FC236}">
                <a16:creationId xmlns:a16="http://schemas.microsoft.com/office/drawing/2014/main" id="{C91BAF9D-43AF-4082-8D46-D6529916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400" y="4814890"/>
            <a:ext cx="260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1200" dirty="0">
                <a:solidFill>
                  <a:srgbClr val="006600"/>
                </a:solidFill>
              </a:rPr>
              <a:t>Quelle: </a:t>
            </a:r>
            <a:br>
              <a:rPr lang="de-DE" sz="1200" dirty="0">
                <a:solidFill>
                  <a:srgbClr val="006600"/>
                </a:solidFill>
              </a:rPr>
            </a:br>
            <a:r>
              <a:rPr lang="de-DE" sz="1200" dirty="0" err="1">
                <a:solidFill>
                  <a:srgbClr val="006600"/>
                </a:solidFill>
              </a:rPr>
              <a:t>Kippenhahn</a:t>
            </a:r>
            <a:r>
              <a:rPr lang="de-DE" sz="1200" dirty="0">
                <a:solidFill>
                  <a:srgbClr val="006600"/>
                </a:solidFill>
              </a:rPr>
              <a:t>, R.: Verschlüsselte Botschaften, S.39.</a:t>
            </a:r>
          </a:p>
        </p:txBody>
      </p:sp>
    </p:spTree>
    <p:extLst>
      <p:ext uri="{BB962C8B-B14F-4D97-AF65-F5344CB8AC3E}">
        <p14:creationId xmlns:p14="http://schemas.microsoft.com/office/powerpoint/2010/main" val="7174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Symmetrische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25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" y="4197351"/>
            <a:ext cx="8964613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 algn="l">
              <a:lnSpc>
                <a:spcPct val="80000"/>
              </a:lnSpc>
              <a:spcBef>
                <a:spcPct val="50000"/>
              </a:spcBef>
              <a:defRPr/>
            </a:pPr>
            <a:endParaRPr lang="de-DE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92" y="1101452"/>
            <a:ext cx="7514618" cy="35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97942" y="5017741"/>
            <a:ext cx="739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de-DE" sz="1000" b="1" dirty="0" err="1">
                <a:solidFill>
                  <a:srgbClr val="006600"/>
                </a:solidFill>
                <a:cs typeface="Times New Roman" pitchFamily="18" charset="0"/>
              </a:rPr>
              <a:t>aus</a:t>
            </a:r>
            <a:r>
              <a:rPr lang="en-GB" altLang="de-DE" sz="1000" b="1" dirty="0">
                <a:solidFill>
                  <a:srgbClr val="006600"/>
                </a:solidFill>
                <a:cs typeface="Times New Roman" pitchFamily="18" charset="0"/>
              </a:rPr>
              <a:t>: Network Associates Inc. </a:t>
            </a:r>
            <a:r>
              <a:rPr lang="de-DE" altLang="de-DE" sz="1000" b="1" dirty="0">
                <a:solidFill>
                  <a:srgbClr val="006600"/>
                </a:solidFill>
                <a:cs typeface="Times New Roman" pitchFamily="18" charset="0"/>
              </a:rPr>
              <a:t>(Hrsg.): Handbuch “Einführung in die Kryptographie“, Bestandteil des Softwarepaketes PGP Ver. 6.5.1. deutsch, Datei „IntroToCrypto.pdf“.</a:t>
            </a:r>
            <a:r>
              <a:rPr lang="en-US" altLang="de-DE" sz="1000" b="1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14684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Stationsbetrieb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de-DE" altLang="de-DE" sz="3200" dirty="0"/>
              <a:t>Station 1: </a:t>
            </a:r>
            <a:r>
              <a:rPr lang="de-DE" altLang="de-DE" sz="3200" dirty="0" err="1"/>
              <a:t>Skytale</a:t>
            </a:r>
            <a:r>
              <a:rPr lang="de-DE" altLang="de-DE" sz="3200" dirty="0"/>
              <a:t> und </a:t>
            </a:r>
            <a:r>
              <a:rPr lang="de-DE" altLang="de-DE" sz="3200" cap="small" dirty="0" err="1"/>
              <a:t>Fleißner</a:t>
            </a:r>
            <a:r>
              <a:rPr lang="de-DE" altLang="de-DE" sz="3200" dirty="0"/>
              <a:t>-Schablone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3200" dirty="0"/>
              <a:t>Station 2: </a:t>
            </a:r>
            <a:r>
              <a:rPr lang="de-DE" altLang="de-DE" sz="3200" cap="small" dirty="0"/>
              <a:t>Caesar</a:t>
            </a:r>
            <a:r>
              <a:rPr lang="de-DE" altLang="de-DE" sz="3200" dirty="0"/>
              <a:t> und Co.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3200" dirty="0"/>
              <a:t>Station 3: </a:t>
            </a:r>
            <a:r>
              <a:rPr lang="de-DE" altLang="de-DE" sz="3200" cap="small" dirty="0" err="1"/>
              <a:t>Polybios</a:t>
            </a:r>
            <a:r>
              <a:rPr lang="de-DE" altLang="de-DE" sz="3200" dirty="0"/>
              <a:t> und </a:t>
            </a:r>
            <a:r>
              <a:rPr lang="de-DE" altLang="de-DE" sz="3200" cap="small" dirty="0" err="1"/>
              <a:t>Playfair</a:t>
            </a:r>
            <a:endParaRPr lang="de-DE" altLang="de-DE" sz="3200" cap="small" dirty="0"/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3200" dirty="0"/>
              <a:t>Station 4: </a:t>
            </a:r>
            <a:r>
              <a:rPr lang="de-DE" altLang="de-DE" sz="3200" cap="small" dirty="0" err="1"/>
              <a:t>Vigenère</a:t>
            </a:r>
            <a:r>
              <a:rPr lang="de-DE" altLang="de-DE" sz="3200" dirty="0"/>
              <a:t> und 100 % (erst nach 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altLang="de-DE" sz="3200" dirty="0"/>
              <a:t>Station 5: Enigma (nur für Freaks!)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26</a:t>
            </a:fld>
            <a:endParaRPr lang="de-DE" altLang="en-US" dirty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687388" y="4297660"/>
            <a:ext cx="842493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 bwMode="auto">
          <a:xfrm>
            <a:off x="687388" y="3505572"/>
            <a:ext cx="842493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28217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Grundproblem aller Verfahren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27</a:t>
            </a:fld>
            <a:endParaRPr lang="de-DE" alt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119833" y="30358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Alice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87085" y="3027056"/>
            <a:ext cx="149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Bob</a:t>
            </a:r>
          </a:p>
        </p:txBody>
      </p:sp>
      <p:sp>
        <p:nvSpPr>
          <p:cNvPr id="8" name="Pfeil nach rechts 7"/>
          <p:cNvSpPr/>
          <p:nvPr/>
        </p:nvSpPr>
        <p:spPr bwMode="auto">
          <a:xfrm>
            <a:off x="2919760" y="2246573"/>
            <a:ext cx="4320828" cy="72008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4" y="1448577"/>
            <a:ext cx="1578478" cy="15784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98" y="1345332"/>
            <a:ext cx="1620180" cy="162018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33628" y="294206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de-DE" sz="3200" dirty="0">
                <a:solidFill>
                  <a:srgbClr val="002060"/>
                </a:solidFill>
                <a:latin typeface="Galeforce BTN" panose="030105040402010D0105" pitchFamily="66" charset="0"/>
              </a:rPr>
              <a:t>Hallo Bob!</a:t>
            </a:r>
          </a:p>
          <a:p>
            <a:pPr algn="l"/>
            <a:r>
              <a:rPr lang="de-DE" sz="3200" dirty="0">
                <a:solidFill>
                  <a:srgbClr val="002060"/>
                </a:solidFill>
                <a:latin typeface="Galeforce BTN" panose="030105040402010D0105" pitchFamily="66" charset="0"/>
              </a:rPr>
              <a:t>Dein Schlüssel lautet Hns1m2Glck. </a:t>
            </a:r>
          </a:p>
          <a:p>
            <a:pPr algn="r"/>
            <a:r>
              <a:rPr lang="de-DE" sz="3200" dirty="0">
                <a:solidFill>
                  <a:srgbClr val="002060"/>
                </a:solidFill>
                <a:latin typeface="Galeforce BTN" panose="030105040402010D0105" pitchFamily="66" charset="0"/>
              </a:rPr>
              <a:t>Deine Alice!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C1AD19C-256F-44B3-AFD5-A76876021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1000883"/>
            <a:ext cx="948801" cy="106229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581F661-F093-4172-834D-029924A75E97}"/>
              </a:ext>
            </a:extLst>
          </p:cNvPr>
          <p:cNvSpPr txBox="1"/>
          <p:nvPr/>
        </p:nvSpPr>
        <p:spPr>
          <a:xfrm>
            <a:off x="5389038" y="1070363"/>
            <a:ext cx="94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Mr. X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CD886E4-08D3-4C02-A39D-9DA8D5FFDC32}"/>
              </a:ext>
            </a:extLst>
          </p:cNvPr>
          <p:cNvSpPr txBox="1"/>
          <p:nvPr/>
        </p:nvSpPr>
        <p:spPr>
          <a:xfrm>
            <a:off x="235744" y="4827702"/>
            <a:ext cx="968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Monoalphabetisch </a:t>
            </a:r>
            <a:r>
              <a:rPr lang="de-DE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 statistische Angriffe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Grundproblem aller Verfahren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28</a:t>
            </a:fld>
            <a:endParaRPr lang="de-DE" alt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119833" y="30358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Alice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87085" y="3027056"/>
            <a:ext cx="149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Bob</a:t>
            </a:r>
          </a:p>
        </p:txBody>
      </p:sp>
      <p:sp>
        <p:nvSpPr>
          <p:cNvPr id="8" name="Pfeil nach rechts 7"/>
          <p:cNvSpPr/>
          <p:nvPr/>
        </p:nvSpPr>
        <p:spPr bwMode="auto">
          <a:xfrm>
            <a:off x="2919760" y="2246573"/>
            <a:ext cx="4320828" cy="72008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4" y="1448577"/>
            <a:ext cx="1578478" cy="15784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98" y="1345332"/>
            <a:ext cx="1620180" cy="162018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33628" y="294206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de-DE" sz="3200" dirty="0">
                <a:solidFill>
                  <a:srgbClr val="002060"/>
                </a:solidFill>
                <a:latin typeface="Galeforce BTN" panose="030105040402010D0105" pitchFamily="66" charset="0"/>
              </a:rPr>
              <a:t>Hallo Bob!</a:t>
            </a:r>
          </a:p>
          <a:p>
            <a:pPr algn="l"/>
            <a:r>
              <a:rPr lang="de-DE" sz="3200" dirty="0">
                <a:solidFill>
                  <a:srgbClr val="002060"/>
                </a:solidFill>
                <a:latin typeface="Galeforce BTN" panose="030105040402010D0105" pitchFamily="66" charset="0"/>
              </a:rPr>
              <a:t>Dein Schlüssel lautet Hns1m2Glck. </a:t>
            </a:r>
          </a:p>
          <a:p>
            <a:pPr algn="r"/>
            <a:r>
              <a:rPr lang="de-DE" sz="3200" dirty="0">
                <a:solidFill>
                  <a:srgbClr val="002060"/>
                </a:solidFill>
                <a:latin typeface="Galeforce BTN" panose="030105040402010D0105" pitchFamily="66" charset="0"/>
              </a:rPr>
              <a:t>Deine Alice!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C1AD19C-256F-44B3-AFD5-A76876021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28" y="1000883"/>
            <a:ext cx="948801" cy="106229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581F661-F093-4172-834D-029924A75E97}"/>
              </a:ext>
            </a:extLst>
          </p:cNvPr>
          <p:cNvSpPr txBox="1"/>
          <p:nvPr/>
        </p:nvSpPr>
        <p:spPr>
          <a:xfrm>
            <a:off x="5389038" y="1070363"/>
            <a:ext cx="94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600"/>
                </a:solidFill>
              </a:rPr>
              <a:t>Mr. X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04D42C7-7E23-4E31-8D0C-E8E6F975E659}"/>
              </a:ext>
            </a:extLst>
          </p:cNvPr>
          <p:cNvSpPr txBox="1"/>
          <p:nvPr/>
        </p:nvSpPr>
        <p:spPr>
          <a:xfrm>
            <a:off x="2846152" y="4828844"/>
            <a:ext cx="432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Schlüsseltausch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Asymmetrische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29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" y="4197351"/>
            <a:ext cx="8964613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 algn="l">
              <a:lnSpc>
                <a:spcPct val="80000"/>
              </a:lnSpc>
              <a:spcBef>
                <a:spcPct val="50000"/>
              </a:spcBef>
              <a:defRPr/>
            </a:pPr>
            <a:endParaRPr lang="de-DE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97942" y="5017741"/>
            <a:ext cx="739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de-DE" sz="1000" b="1" dirty="0" err="1">
                <a:solidFill>
                  <a:srgbClr val="006600"/>
                </a:solidFill>
                <a:cs typeface="Times New Roman" pitchFamily="18" charset="0"/>
              </a:rPr>
              <a:t>aus</a:t>
            </a:r>
            <a:r>
              <a:rPr lang="en-GB" altLang="de-DE" sz="1000" b="1" dirty="0">
                <a:solidFill>
                  <a:srgbClr val="006600"/>
                </a:solidFill>
                <a:cs typeface="Times New Roman" pitchFamily="18" charset="0"/>
              </a:rPr>
              <a:t>: Network Associates Inc. </a:t>
            </a:r>
            <a:r>
              <a:rPr lang="de-DE" altLang="de-DE" sz="1000" b="1" dirty="0">
                <a:solidFill>
                  <a:srgbClr val="006600"/>
                </a:solidFill>
                <a:cs typeface="Times New Roman" pitchFamily="18" charset="0"/>
              </a:rPr>
              <a:t>(Hrsg.): Handbuch “Einführung in die Kryptographie“, Bestandteil des Softwarepaketes PGP Ver. 6.5.1. deutsch, Datei „IntroToCrypto.pdf“.</a:t>
            </a:r>
            <a:r>
              <a:rPr lang="en-US" altLang="de-DE" sz="1000" b="1" dirty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83" y="1125462"/>
            <a:ext cx="6763833" cy="37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42908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0079F0A-7058-402F-A579-EB17690C6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/>
              <a:t>Sachanalyse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AF989F3-6208-484F-A48D-90CDBE048A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/>
              <a:t>Sicher kommunizieren? Wozu?</a:t>
            </a:r>
          </a:p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Informatische Konzepte!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8CE8ECD-9F8E-453C-A665-A19106AEC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 err="1"/>
              <a:t>Did</a:t>
            </a:r>
            <a:r>
              <a:rPr lang="de-DE" dirty="0"/>
              <a:t>.-</a:t>
            </a:r>
            <a:r>
              <a:rPr lang="de-DE" dirty="0" err="1"/>
              <a:t>meth</a:t>
            </a:r>
            <a:r>
              <a:rPr lang="de-DE" dirty="0"/>
              <a:t>. Überlegungen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0108F4F-46BA-4697-9290-E569AD3F18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/>
              <a:t>Unterrichtsmaterial</a:t>
            </a:r>
          </a:p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Bücher/Handreichungen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CC BY-SA 4.0 DE T. Hempel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3</a:t>
            </a:fld>
            <a:endParaRPr lang="de-DE" alt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des WS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9B76FEF-11AC-479A-8428-8DE5E44F742A}"/>
              </a:ext>
            </a:extLst>
          </p:cNvPr>
          <p:cNvSpPr/>
          <p:nvPr/>
        </p:nvSpPr>
        <p:spPr bwMode="auto">
          <a:xfrm>
            <a:off x="700633" y="4088837"/>
            <a:ext cx="8636270" cy="97210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82296" tIns="41148" rIns="82296" bIns="41148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2160" dirty="0">
                <a:solidFill>
                  <a:srgbClr val="006600"/>
                </a:solidFill>
              </a:rPr>
              <a:t>Enaktiv-haptische Übungen</a:t>
            </a:r>
          </a:p>
        </p:txBody>
      </p:sp>
    </p:spTree>
    <p:extLst>
      <p:ext uri="{BB962C8B-B14F-4D97-AF65-F5344CB8AC3E}">
        <p14:creationId xmlns:p14="http://schemas.microsoft.com/office/powerpoint/2010/main" val="42775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Asymmetrische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30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" y="4197351"/>
            <a:ext cx="8964613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 algn="l">
              <a:lnSpc>
                <a:spcPct val="80000"/>
              </a:lnSpc>
              <a:spcBef>
                <a:spcPct val="50000"/>
              </a:spcBef>
              <a:defRPr/>
            </a:pPr>
            <a:endParaRPr lang="de-DE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AC9A708B-9221-49C6-8A5F-BFA56B923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08" y="1121244"/>
            <a:ext cx="5256583" cy="39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Werkzeug ASYM-</a:t>
            </a:r>
            <a:r>
              <a:rPr lang="de-DE" dirty="0" err="1"/>
              <a:t>Kodierer</a:t>
            </a:r>
            <a:r>
              <a:rPr lang="de-DE" dirty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31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35584" y="1579718"/>
            <a:ext cx="7864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800" dirty="0">
                <a:solidFill>
                  <a:srgbClr val="006600"/>
                </a:solidFill>
              </a:rPr>
              <a:t>Der Klartext </a:t>
            </a:r>
            <a:r>
              <a:rPr lang="de-DE" sz="28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EC-CARD </a:t>
            </a:r>
            <a:r>
              <a:rPr lang="de-DE" sz="2800" dirty="0">
                <a:solidFill>
                  <a:srgbClr val="006600"/>
                </a:solidFill>
              </a:rPr>
              <a:t>wurde mit dem Schlüssel </a:t>
            </a:r>
            <a:r>
              <a:rPr lang="de-DE" sz="3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AZS</a:t>
            </a:r>
            <a:r>
              <a:rPr lang="de-DE" sz="3200" dirty="0">
                <a:solidFill>
                  <a:srgbClr val="006600"/>
                </a:solidFill>
              </a:rPr>
              <a:t> </a:t>
            </a:r>
            <a:r>
              <a:rPr lang="de-DE" sz="2800" dirty="0">
                <a:solidFill>
                  <a:srgbClr val="006600"/>
                </a:solidFill>
              </a:rPr>
              <a:t>zum Geheimtext </a:t>
            </a:r>
            <a:r>
              <a:rPr lang="de-DE" sz="3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JVQFQUH</a:t>
            </a:r>
            <a:r>
              <a:rPr lang="de-DE" sz="2800" dirty="0">
                <a:solidFill>
                  <a:srgbClr val="006600"/>
                </a:solidFill>
              </a:rPr>
              <a:t>. </a:t>
            </a:r>
          </a:p>
        </p:txBody>
      </p:sp>
      <p:sp>
        <p:nvSpPr>
          <p:cNvPr id="5" name="Rechteck 4"/>
          <p:cNvSpPr/>
          <p:nvPr/>
        </p:nvSpPr>
        <p:spPr>
          <a:xfrm>
            <a:off x="5544514" y="683321"/>
            <a:ext cx="3377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aus </a:t>
            </a:r>
            <a:r>
              <a:rPr lang="de-DE" sz="1400" dirty="0" err="1">
                <a:solidFill>
                  <a:schemeClr val="tx2"/>
                </a:solidFill>
              </a:rPr>
              <a:t>Gallenbacher</a:t>
            </a:r>
            <a:r>
              <a:rPr lang="de-DE" sz="1400" dirty="0">
                <a:solidFill>
                  <a:schemeClr val="tx2"/>
                </a:solidFill>
              </a:rPr>
              <a:t>. Abenteuer Informatik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74031"/>
              </p:ext>
            </p:extLst>
          </p:nvPr>
        </p:nvGraphicFramePr>
        <p:xfrm>
          <a:off x="760866" y="3577580"/>
          <a:ext cx="8578299" cy="16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14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2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05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847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Verschlüsseln</a:t>
                      </a:r>
                      <a:endParaRPr lang="de-DE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Entschlüsseln</a:t>
                      </a:r>
                      <a:endParaRPr lang="de-DE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Schlüssel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Schlüssel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Klartext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Geheimtext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Geheimtext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Klartext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399480" y="1089963"/>
            <a:ext cx="386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06600"/>
                </a:solidFill>
              </a:rPr>
              <a:t>Prüfe die Behauptung: </a:t>
            </a:r>
            <a:endParaRPr lang="de-DE" sz="280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B086B4-D15F-4A20-8E26-D2E93DFD1F8E}"/>
              </a:ext>
            </a:extLst>
          </p:cNvPr>
          <p:cNvSpPr/>
          <p:nvPr/>
        </p:nvSpPr>
        <p:spPr>
          <a:xfrm>
            <a:off x="729101" y="3051676"/>
            <a:ext cx="201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06600"/>
                </a:solidFill>
              </a:rPr>
              <a:t>Variante A: </a:t>
            </a:r>
            <a:endParaRPr lang="de-DE" sz="28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4604A95-922F-4CBD-8DED-FE4F5412E227}"/>
              </a:ext>
            </a:extLst>
          </p:cNvPr>
          <p:cNvSpPr/>
          <p:nvPr/>
        </p:nvSpPr>
        <p:spPr>
          <a:xfrm>
            <a:off x="5383752" y="3013487"/>
            <a:ext cx="2035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06600"/>
                </a:solidFill>
              </a:rPr>
              <a:t>Variante B: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181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Werkzeug ASYM-</a:t>
            </a:r>
            <a:r>
              <a:rPr lang="de-DE" dirty="0" err="1"/>
              <a:t>Kodierer</a:t>
            </a:r>
            <a:r>
              <a:rPr lang="de-DE" dirty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32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05906"/>
              </p:ext>
            </p:extLst>
          </p:nvPr>
        </p:nvGraphicFramePr>
        <p:xfrm>
          <a:off x="760866" y="3577580"/>
          <a:ext cx="8578299" cy="16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14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2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05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847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Verschlüsseln</a:t>
                      </a:r>
                      <a:endParaRPr lang="de-DE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Entschlüsseln</a:t>
                      </a:r>
                      <a:endParaRPr lang="de-DE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Schlüssel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Schlüssel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Klartext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Geheimtext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Geheimtext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Klartext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5544514" y="683321"/>
            <a:ext cx="3377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aus </a:t>
            </a:r>
            <a:r>
              <a:rPr lang="de-DE" sz="1400" dirty="0" err="1">
                <a:solidFill>
                  <a:schemeClr val="tx2"/>
                </a:solidFill>
              </a:rPr>
              <a:t>Gallenbacher</a:t>
            </a:r>
            <a:r>
              <a:rPr lang="de-DE" sz="1400" dirty="0">
                <a:solidFill>
                  <a:schemeClr val="tx2"/>
                </a:solidFill>
              </a:rPr>
              <a:t>. Abenteuer Informatik 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749B0F6-C67A-4FDF-A55D-4D71B26CC3CA}"/>
              </a:ext>
            </a:extLst>
          </p:cNvPr>
          <p:cNvSpPr/>
          <p:nvPr/>
        </p:nvSpPr>
        <p:spPr>
          <a:xfrm>
            <a:off x="399480" y="1089963"/>
            <a:ext cx="386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06600"/>
                </a:solidFill>
              </a:rPr>
              <a:t>Prüfe die Behauptung: </a:t>
            </a:r>
            <a:endParaRPr lang="de-DE" sz="28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10A50D7-1C3D-4867-BA98-C71E2E6FE75B}"/>
              </a:ext>
            </a:extLst>
          </p:cNvPr>
          <p:cNvSpPr/>
          <p:nvPr/>
        </p:nvSpPr>
        <p:spPr>
          <a:xfrm>
            <a:off x="729101" y="3051676"/>
            <a:ext cx="201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06600"/>
                </a:solidFill>
              </a:rPr>
              <a:t>Variante A: </a:t>
            </a:r>
            <a:endParaRPr lang="de-DE" sz="28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D423B79-5E10-420C-8946-3E70A36D7062}"/>
              </a:ext>
            </a:extLst>
          </p:cNvPr>
          <p:cNvSpPr/>
          <p:nvPr/>
        </p:nvSpPr>
        <p:spPr>
          <a:xfrm>
            <a:off x="5383752" y="3013487"/>
            <a:ext cx="2035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06600"/>
                </a:solidFill>
              </a:rPr>
              <a:t>Variante B: </a:t>
            </a:r>
            <a:endParaRPr lang="de-DE" sz="28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C20BE56-7C1A-4449-9505-A5580DE8B825}"/>
              </a:ext>
            </a:extLst>
          </p:cNvPr>
          <p:cNvSpPr/>
          <p:nvPr/>
        </p:nvSpPr>
        <p:spPr>
          <a:xfrm>
            <a:off x="1335584" y="1579718"/>
            <a:ext cx="7864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800" dirty="0">
                <a:solidFill>
                  <a:srgbClr val="006600"/>
                </a:solidFill>
              </a:rPr>
              <a:t>Der Klartext </a:t>
            </a:r>
            <a:r>
              <a:rPr lang="de-DE" sz="28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EC-CARD </a:t>
            </a:r>
            <a:r>
              <a:rPr lang="de-DE" sz="2800" dirty="0">
                <a:solidFill>
                  <a:srgbClr val="006600"/>
                </a:solidFill>
              </a:rPr>
              <a:t>wurde mit dem Schlüssel </a:t>
            </a:r>
            <a:r>
              <a:rPr lang="de-DE" sz="3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AZS</a:t>
            </a:r>
            <a:r>
              <a:rPr lang="de-DE" sz="3200" dirty="0">
                <a:solidFill>
                  <a:srgbClr val="006600"/>
                </a:solidFill>
              </a:rPr>
              <a:t> </a:t>
            </a:r>
            <a:r>
              <a:rPr lang="de-DE" sz="2800" dirty="0">
                <a:solidFill>
                  <a:srgbClr val="006600"/>
                </a:solidFill>
              </a:rPr>
              <a:t>zum Geheimtext </a:t>
            </a:r>
            <a:r>
              <a:rPr lang="de-DE" sz="3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JVQFQUH</a:t>
            </a:r>
            <a:r>
              <a:rPr lang="de-DE" sz="2800" dirty="0">
                <a:solidFill>
                  <a:srgbClr val="0066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3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Werkzeug ASYM-</a:t>
            </a:r>
            <a:r>
              <a:rPr lang="de-DE" dirty="0" err="1"/>
              <a:t>Kodierer</a:t>
            </a:r>
            <a:r>
              <a:rPr lang="de-DE" dirty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33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65139"/>
              </p:ext>
            </p:extLst>
          </p:nvPr>
        </p:nvGraphicFramePr>
        <p:xfrm>
          <a:off x="760866" y="3577580"/>
          <a:ext cx="8578299" cy="16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14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2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05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847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Verschlüsseln</a:t>
                      </a:r>
                      <a:endParaRPr lang="de-DE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Entschlüsseln</a:t>
                      </a:r>
                      <a:endParaRPr lang="de-DE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Schlüssel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Schlüssel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Klartext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Geheimtext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Geheimtext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Klartext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5544514" y="683321"/>
            <a:ext cx="3377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aus </a:t>
            </a:r>
            <a:r>
              <a:rPr lang="de-DE" sz="1400" dirty="0" err="1">
                <a:solidFill>
                  <a:schemeClr val="tx2"/>
                </a:solidFill>
              </a:rPr>
              <a:t>Gallenbacher</a:t>
            </a:r>
            <a:r>
              <a:rPr lang="de-DE" sz="1400" dirty="0">
                <a:solidFill>
                  <a:schemeClr val="tx2"/>
                </a:solidFill>
              </a:rPr>
              <a:t>. Abenteuer Informatik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745294F-E879-454F-8A16-A166094DF12C}"/>
              </a:ext>
            </a:extLst>
          </p:cNvPr>
          <p:cNvSpPr/>
          <p:nvPr/>
        </p:nvSpPr>
        <p:spPr>
          <a:xfrm>
            <a:off x="1335584" y="1579718"/>
            <a:ext cx="78640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800" dirty="0">
                <a:solidFill>
                  <a:srgbClr val="006600"/>
                </a:solidFill>
              </a:rPr>
              <a:t>Der Klartext </a:t>
            </a:r>
            <a:r>
              <a:rPr lang="de-DE" sz="28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EC-CARD </a:t>
            </a:r>
            <a:r>
              <a:rPr lang="de-DE" sz="2800" dirty="0">
                <a:solidFill>
                  <a:srgbClr val="006600"/>
                </a:solidFill>
              </a:rPr>
              <a:t>wurde mit dem Schlüssel </a:t>
            </a:r>
            <a:r>
              <a:rPr lang="de-DE" sz="3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AZS</a:t>
            </a:r>
            <a:r>
              <a:rPr lang="de-DE" sz="3200" dirty="0">
                <a:solidFill>
                  <a:srgbClr val="006600"/>
                </a:solidFill>
              </a:rPr>
              <a:t> </a:t>
            </a:r>
            <a:r>
              <a:rPr lang="de-DE" sz="2800" dirty="0">
                <a:solidFill>
                  <a:srgbClr val="006600"/>
                </a:solidFill>
              </a:rPr>
              <a:t>zum Geheimtext </a:t>
            </a:r>
            <a:r>
              <a:rPr lang="de-DE" sz="3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JVQFQUH</a:t>
            </a:r>
            <a:r>
              <a:rPr lang="de-DE" sz="2800" dirty="0">
                <a:solidFill>
                  <a:srgbClr val="006600"/>
                </a:solidFill>
              </a:rPr>
              <a:t>.</a:t>
            </a:r>
          </a:p>
          <a:p>
            <a:pPr algn="l"/>
            <a:r>
              <a:rPr lang="de-DE" sz="2800" dirty="0">
                <a:solidFill>
                  <a:srgbClr val="006600"/>
                </a:solidFill>
              </a:rPr>
              <a:t>... und was passiert beim Schlüssel </a:t>
            </a:r>
            <a:r>
              <a:rPr lang="de-DE" sz="3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PCT</a:t>
            </a:r>
            <a:r>
              <a:rPr lang="de-DE" sz="2800" dirty="0">
                <a:solidFill>
                  <a:srgbClr val="006600"/>
                </a:solidFill>
              </a:rPr>
              <a:t>?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AC411CA-831C-4744-A979-DC6BB34133A2}"/>
              </a:ext>
            </a:extLst>
          </p:cNvPr>
          <p:cNvSpPr/>
          <p:nvPr/>
        </p:nvSpPr>
        <p:spPr>
          <a:xfrm>
            <a:off x="399480" y="1089963"/>
            <a:ext cx="386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06600"/>
                </a:solidFill>
              </a:rPr>
              <a:t>Prüfe die Behauptung: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494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Werkzeug ASYM-</a:t>
            </a:r>
            <a:r>
              <a:rPr lang="de-DE" dirty="0" err="1"/>
              <a:t>Kodierer</a:t>
            </a:r>
            <a:r>
              <a:rPr lang="de-DE" dirty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34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62332"/>
              </p:ext>
            </p:extLst>
          </p:nvPr>
        </p:nvGraphicFramePr>
        <p:xfrm>
          <a:off x="760866" y="3577580"/>
          <a:ext cx="8578299" cy="16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14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2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20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05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1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847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Verschlüsseln</a:t>
                      </a:r>
                      <a:endParaRPr lang="de-DE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Entschlüsseln</a:t>
                      </a:r>
                      <a:endParaRPr lang="de-DE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Schlüssel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Schlüssel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Klartext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Geheimtext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de-DE" sz="2000" b="1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Geheimtext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6600"/>
                          </a:solidFill>
                          <a:effectLst/>
                        </a:rPr>
                        <a:t>Klartext</a:t>
                      </a:r>
                      <a:endParaRPr lang="de-DE" sz="1800">
                        <a:solidFill>
                          <a:srgbClr val="0066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66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de-DE" sz="2000" b="1" dirty="0">
                        <a:solidFill>
                          <a:srgbClr val="006600"/>
                        </a:solidFill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5544514" y="683321"/>
            <a:ext cx="3377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aus </a:t>
            </a:r>
            <a:r>
              <a:rPr lang="de-DE" sz="1400" dirty="0" err="1">
                <a:solidFill>
                  <a:schemeClr val="tx2"/>
                </a:solidFill>
              </a:rPr>
              <a:t>Gallenbacher</a:t>
            </a:r>
            <a:r>
              <a:rPr lang="de-DE" sz="1400" dirty="0">
                <a:solidFill>
                  <a:schemeClr val="tx2"/>
                </a:solidFill>
              </a:rPr>
              <a:t>. Abenteuer Informatik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F4D3E9-893B-4EC4-90F7-47CF8FFC9796}"/>
              </a:ext>
            </a:extLst>
          </p:cNvPr>
          <p:cNvSpPr/>
          <p:nvPr/>
        </p:nvSpPr>
        <p:spPr>
          <a:xfrm>
            <a:off x="1335584" y="1579718"/>
            <a:ext cx="78640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800" dirty="0">
                <a:solidFill>
                  <a:srgbClr val="006600"/>
                </a:solidFill>
              </a:rPr>
              <a:t>Der Klartext </a:t>
            </a:r>
            <a:r>
              <a:rPr lang="de-DE" sz="28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EC-CARD </a:t>
            </a:r>
            <a:r>
              <a:rPr lang="de-DE" sz="2800" dirty="0">
                <a:solidFill>
                  <a:srgbClr val="006600"/>
                </a:solidFill>
              </a:rPr>
              <a:t>wurde mit dem Schlüssel </a:t>
            </a:r>
            <a:r>
              <a:rPr lang="de-DE" sz="3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AZS</a:t>
            </a:r>
            <a:r>
              <a:rPr lang="de-DE" sz="3200" dirty="0">
                <a:solidFill>
                  <a:srgbClr val="006600"/>
                </a:solidFill>
              </a:rPr>
              <a:t> </a:t>
            </a:r>
            <a:r>
              <a:rPr lang="de-DE" sz="2800" dirty="0">
                <a:solidFill>
                  <a:srgbClr val="006600"/>
                </a:solidFill>
              </a:rPr>
              <a:t>zum Geheimtext </a:t>
            </a:r>
            <a:r>
              <a:rPr lang="de-DE" sz="3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JVQFQUH</a:t>
            </a:r>
            <a:r>
              <a:rPr lang="de-DE" sz="2800" dirty="0">
                <a:solidFill>
                  <a:srgbClr val="006600"/>
                </a:solidFill>
              </a:rPr>
              <a:t>.</a:t>
            </a:r>
          </a:p>
          <a:p>
            <a:pPr algn="l"/>
            <a:r>
              <a:rPr lang="de-DE" sz="2800" dirty="0">
                <a:solidFill>
                  <a:srgbClr val="006600"/>
                </a:solidFill>
              </a:rPr>
              <a:t>... und was passiert beim Schlüssel </a:t>
            </a:r>
            <a:r>
              <a:rPr lang="de-DE" sz="32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PCT</a:t>
            </a:r>
            <a:r>
              <a:rPr lang="de-DE" sz="2800" dirty="0">
                <a:solidFill>
                  <a:srgbClr val="006600"/>
                </a:solidFill>
              </a:rPr>
              <a:t>?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54BD1B7-2030-4E9C-8543-AD620E0526ED}"/>
              </a:ext>
            </a:extLst>
          </p:cNvPr>
          <p:cNvSpPr/>
          <p:nvPr/>
        </p:nvSpPr>
        <p:spPr>
          <a:xfrm>
            <a:off x="399480" y="1089963"/>
            <a:ext cx="386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006600"/>
                </a:solidFill>
              </a:rPr>
              <a:t>Prüfe die Behauptung: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940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Asymmetrische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35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" y="4197351"/>
            <a:ext cx="8964613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 algn="l">
              <a:lnSpc>
                <a:spcPct val="80000"/>
              </a:lnSpc>
              <a:spcBef>
                <a:spcPct val="50000"/>
              </a:spcBef>
              <a:defRPr/>
            </a:pPr>
            <a:endParaRPr lang="de-DE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97942" y="5017741"/>
            <a:ext cx="739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de-DE" sz="1000" b="1" dirty="0" err="1">
                <a:solidFill>
                  <a:srgbClr val="006600"/>
                </a:solidFill>
                <a:cs typeface="Times New Roman" pitchFamily="18" charset="0"/>
              </a:rPr>
              <a:t>aus</a:t>
            </a:r>
            <a:r>
              <a:rPr lang="en-GB" altLang="de-DE" sz="1000" b="1" dirty="0">
                <a:solidFill>
                  <a:srgbClr val="006600"/>
                </a:solidFill>
                <a:cs typeface="Times New Roman" pitchFamily="18" charset="0"/>
              </a:rPr>
              <a:t>: Network Associates Inc. </a:t>
            </a:r>
            <a:r>
              <a:rPr lang="de-DE" altLang="de-DE" sz="1000" b="1" dirty="0">
                <a:solidFill>
                  <a:srgbClr val="006600"/>
                </a:solidFill>
                <a:cs typeface="Times New Roman" pitchFamily="18" charset="0"/>
              </a:rPr>
              <a:t>(Hrsg.): Handbuch “Einführung in die Kryptographie“, Bestandteil des Softwarepaketes PGP Ver. 6.5.1. deutsch, Datei „IntroToCrypto.pdf“.</a:t>
            </a:r>
            <a:r>
              <a:rPr lang="en-US" altLang="de-DE" sz="1000" b="1" dirty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83" y="1125462"/>
            <a:ext cx="6763833" cy="37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661CB4B-8A11-46E4-B90A-BDA45B8137B6}"/>
              </a:ext>
            </a:extLst>
          </p:cNvPr>
          <p:cNvSpPr/>
          <p:nvPr/>
        </p:nvSpPr>
        <p:spPr>
          <a:xfrm>
            <a:off x="373638" y="3509683"/>
            <a:ext cx="1970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3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EC-CARD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4587F79-3F00-4144-A759-EF56655928DC}"/>
              </a:ext>
            </a:extLst>
          </p:cNvPr>
          <p:cNvSpPr/>
          <p:nvPr/>
        </p:nvSpPr>
        <p:spPr>
          <a:xfrm>
            <a:off x="2703736" y="2214324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3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AZS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9E119AD-5399-4180-B2CE-46669370D805}"/>
              </a:ext>
            </a:extLst>
          </p:cNvPr>
          <p:cNvSpPr/>
          <p:nvPr/>
        </p:nvSpPr>
        <p:spPr>
          <a:xfrm>
            <a:off x="4114175" y="27102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3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JVQFQUH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1C8335D-3EF2-459B-AC04-E608037C0FE5}"/>
              </a:ext>
            </a:extLst>
          </p:cNvPr>
          <p:cNvSpPr/>
          <p:nvPr/>
        </p:nvSpPr>
        <p:spPr>
          <a:xfrm>
            <a:off x="6703068" y="2272725"/>
            <a:ext cx="1172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3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PCT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D5EEADA-6886-4746-8618-0EC8CB84E31B}"/>
              </a:ext>
            </a:extLst>
          </p:cNvPr>
          <p:cNvSpPr/>
          <p:nvPr/>
        </p:nvSpPr>
        <p:spPr>
          <a:xfrm>
            <a:off x="8189942" y="3509682"/>
            <a:ext cx="1970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3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EC-CARD</a:t>
            </a:r>
          </a:p>
        </p:txBody>
      </p:sp>
    </p:spTree>
    <p:extLst>
      <p:ext uri="{BB962C8B-B14F-4D97-AF65-F5344CB8AC3E}">
        <p14:creationId xmlns:p14="http://schemas.microsoft.com/office/powerpoint/2010/main" val="29373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36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D4D745B-0A6F-42D8-9FB7-1C3448507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24" y="3459253"/>
            <a:ext cx="1263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DES</a:t>
            </a:r>
            <a:endParaRPr lang="en-GB" altLang="de-DE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F64B8964-9D69-4E02-A7C0-DF5D92432D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6081" y="2482221"/>
            <a:ext cx="762000" cy="3810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7D6B2F99-CAF4-4576-B394-E6B869EE4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7053" y="2471032"/>
            <a:ext cx="685800" cy="3810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3324D83-5751-467B-A62E-3A5429A84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194" y="923668"/>
            <a:ext cx="3448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moderne computergestützte</a:t>
            </a:r>
            <a:b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Verfahren</a:t>
            </a:r>
            <a:endParaRPr lang="en-GB" altLang="de-DE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DA7E394-B0DA-4111-81DE-4A8D73593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881" y="1813367"/>
            <a:ext cx="25506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symmetrisch</a:t>
            </a:r>
          </a:p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(geheimer Schlüssel)</a:t>
            </a:r>
            <a:endParaRPr lang="en-GB" altLang="de-DE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B9D55BB9-AC90-42BC-8707-754509A649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7194" y="1522767"/>
            <a:ext cx="1066800" cy="3175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2876FC7-9580-4923-8E74-F7A9AF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551" y="1757312"/>
            <a:ext cx="38034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asymmetrisch</a:t>
            </a:r>
          </a:p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(Public Key, Diffie u. Hellmann)</a:t>
            </a:r>
            <a:endParaRPr lang="en-GB" altLang="de-DE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E34E0592-E5CB-43D2-9663-6BCD1E41A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106" y="1522767"/>
            <a:ext cx="990600" cy="2540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E8FEB446-5EF3-4C5D-AF49-FE89CA4A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494" y="3476102"/>
            <a:ext cx="29612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RSA </a:t>
            </a:r>
            <a:b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de-DE" altLang="de-DE" sz="2000" dirty="0" err="1">
                <a:solidFill>
                  <a:srgbClr val="000000"/>
                </a:solidFill>
                <a:latin typeface="Trebuchet MS" pitchFamily="34" charset="0"/>
              </a:rPr>
              <a:t>Rivest</a:t>
            </a:r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  <a:latin typeface="Trebuchet MS" pitchFamily="34" charset="0"/>
              </a:rPr>
              <a:t>Shamir</a:t>
            </a:r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  <a:latin typeface="Trebuchet MS" pitchFamily="34" charset="0"/>
              </a:rPr>
              <a:t>Adleman</a:t>
            </a:r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)</a:t>
            </a:r>
            <a:endParaRPr lang="en-GB" altLang="de-DE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557C7258-FC91-486E-8898-31CBC12F9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376" y="3583825"/>
            <a:ext cx="1205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sz="2000" dirty="0" err="1">
                <a:solidFill>
                  <a:srgbClr val="000000"/>
                </a:solidFill>
                <a:latin typeface="Trebuchet MS" pitchFamily="34" charset="0"/>
              </a:rPr>
              <a:t>El</a:t>
            </a:r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 Gamal</a:t>
            </a:r>
            <a:endParaRPr lang="en-GB" altLang="de-DE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F0B4D71C-6A72-445C-9E0A-B5E36CA82A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3733" y="2393770"/>
            <a:ext cx="961937" cy="113547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2A1C249A-E22D-4258-AF59-784D5995264F}"/>
              </a:ext>
            </a:extLst>
          </p:cNvPr>
          <p:cNvSpPr>
            <a:spLocks noChangeShapeType="1"/>
          </p:cNvSpPr>
          <p:nvPr/>
        </p:nvSpPr>
        <p:spPr bwMode="auto">
          <a:xfrm rot="3562117">
            <a:off x="6753609" y="2678714"/>
            <a:ext cx="1000345" cy="58381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8CC14793-CA5A-4B3D-937F-4A8FD24E8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0423" y="2398364"/>
            <a:ext cx="671696" cy="10795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89AEEA66-9AAA-4960-8706-C15217F6A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55" y="2780222"/>
            <a:ext cx="1835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Blockchiffrier-</a:t>
            </a:r>
          </a:p>
          <a:p>
            <a:pPr algn="ctr" eaLnBrk="0" hangingPunct="0"/>
            <a:r>
              <a:rPr lang="de-DE" altLang="de-DE" sz="2000" dirty="0" err="1">
                <a:solidFill>
                  <a:srgbClr val="000000"/>
                </a:solidFill>
                <a:latin typeface="Trebuchet MS" pitchFamily="34" charset="0"/>
              </a:rPr>
              <a:t>algorithmen</a:t>
            </a:r>
            <a:endParaRPr lang="en-GB" altLang="de-DE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B6C81C5C-2329-40D9-8445-B61D3FC89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339" y="2780222"/>
            <a:ext cx="18950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Stromchiffrier-</a:t>
            </a:r>
          </a:p>
          <a:p>
            <a:pPr algn="ctr" eaLnBrk="0" hangingPunct="0"/>
            <a:r>
              <a:rPr lang="de-DE" altLang="de-DE" sz="2000" dirty="0" err="1">
                <a:solidFill>
                  <a:srgbClr val="000000"/>
                </a:solidFill>
                <a:latin typeface="Trebuchet MS" pitchFamily="34" charset="0"/>
              </a:rPr>
              <a:t>algorithmen</a:t>
            </a:r>
            <a:endParaRPr lang="en-GB" altLang="de-DE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D860B570-2CC9-4347-AC22-E79C98118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987" y="3465307"/>
            <a:ext cx="2063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AES - WPA2</a:t>
            </a:r>
            <a:endParaRPr lang="en-GB" altLang="de-DE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2" name="Rectangle 37">
            <a:extLst>
              <a:ext uri="{FF2B5EF4-FFF2-40B4-BE49-F238E27FC236}">
                <a16:creationId xmlns:a16="http://schemas.microsoft.com/office/drawing/2014/main" id="{6649F85C-4EBC-46E9-82F3-E1ADFEFBC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540" y="3476104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altLang="de-DE" sz="2000" dirty="0">
                <a:solidFill>
                  <a:srgbClr val="000000"/>
                </a:solidFill>
                <a:latin typeface="Trebuchet MS" pitchFamily="34" charset="0"/>
              </a:rPr>
              <a:t>Elliptische Kurven</a:t>
            </a:r>
            <a:endParaRPr lang="en-GB" altLang="de-DE" sz="2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33" name="Picture 42" descr="I:\A.Unterricht\Inf\Krypto\rsa.gif">
            <a:extLst>
              <a:ext uri="{FF2B5EF4-FFF2-40B4-BE49-F238E27FC236}">
                <a16:creationId xmlns:a16="http://schemas.microsoft.com/office/drawing/2014/main" id="{60510EE5-29B2-4665-9C48-A8456913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91" y="1029546"/>
            <a:ext cx="2275655" cy="78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3" descr="I:\A.Unterricht\Inf\Krypto\des.gif">
            <a:extLst>
              <a:ext uri="{FF2B5EF4-FFF2-40B4-BE49-F238E27FC236}">
                <a16:creationId xmlns:a16="http://schemas.microsoft.com/office/drawing/2014/main" id="{E8C6C8AA-8052-4795-A503-6036E391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6" y="1009991"/>
            <a:ext cx="2323690" cy="8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5" descr="I:\A.Unterricht\Inf\Krypto\il_ec-stift.jpg">
            <a:extLst>
              <a:ext uri="{FF2B5EF4-FFF2-40B4-BE49-F238E27FC236}">
                <a16:creationId xmlns:a16="http://schemas.microsoft.com/office/drawing/2014/main" id="{754965F4-C973-4F29-962D-B1D2713A0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0" y="4107770"/>
            <a:ext cx="973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6" descr="I:\A.Unterricht\Inf\Krypto\elgamal.jpg">
            <a:extLst>
              <a:ext uri="{FF2B5EF4-FFF2-40B4-BE49-F238E27FC236}">
                <a16:creationId xmlns:a16="http://schemas.microsoft.com/office/drawing/2014/main" id="{9E4B6C83-EDB8-47AA-A36A-0FF1452D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03" y="4248746"/>
            <a:ext cx="738311" cy="9525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7" descr="I:\A.Unterricht\Inf\Krypto\RSA-Leute01.jpg">
            <a:extLst>
              <a:ext uri="{FF2B5EF4-FFF2-40B4-BE49-F238E27FC236}">
                <a16:creationId xmlns:a16="http://schemas.microsoft.com/office/drawing/2014/main" id="{1490E769-053B-468F-90A0-79AA2D36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32" y="4546350"/>
            <a:ext cx="1086042" cy="79242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9" descr="I:\A.Unterricht\Inf\Krypto\eli3.jpeg">
            <a:extLst>
              <a:ext uri="{FF2B5EF4-FFF2-40B4-BE49-F238E27FC236}">
                <a16:creationId xmlns:a16="http://schemas.microsoft.com/office/drawing/2014/main" id="{BA01AC01-B100-4285-B14D-587E95B6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40" y="4282834"/>
            <a:ext cx="1143000" cy="94324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53">
            <a:extLst>
              <a:ext uri="{FF2B5EF4-FFF2-40B4-BE49-F238E27FC236}">
                <a16:creationId xmlns:a16="http://schemas.microsoft.com/office/drawing/2014/main" id="{3A46DB02-3046-432E-9574-AAC58068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792" y="5214610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dirty="0">
                <a:solidFill>
                  <a:srgbClr val="006600"/>
                </a:solidFill>
                <a:cs typeface="Arial" charset="0"/>
                <a:sym typeface="Symbol" pitchFamily="18" charset="2"/>
              </a:rPr>
              <a:t></a:t>
            </a:r>
            <a:r>
              <a:rPr lang="de-DE" altLang="de-DE" sz="1200" dirty="0">
                <a:solidFill>
                  <a:srgbClr val="006600"/>
                </a:solidFill>
                <a:cs typeface="Arial" charset="0"/>
              </a:rPr>
              <a:t> Witten, 2003</a:t>
            </a:r>
            <a:endParaRPr lang="de-DE" altLang="de-DE" sz="1200" dirty="0">
              <a:solidFill>
                <a:srgbClr val="006600"/>
              </a:solidFill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84EE3CE-66A4-4CA3-A36C-3241433EFF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84" y="3991579"/>
            <a:ext cx="643222" cy="4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nimBg="1"/>
      <p:bldP spid="15" grpId="0" animBg="1"/>
      <p:bldP spid="16" grpId="0" autoUpdateAnimBg="0"/>
      <p:bldP spid="17" grpId="0" autoUpdateAnimBg="0"/>
      <p:bldP spid="18" grpId="0" animBg="1"/>
      <p:bldP spid="19" grpId="0" autoUpdateAnimBg="0"/>
      <p:bldP spid="20" grpId="0" animBg="1"/>
      <p:bldP spid="21" grpId="0" autoUpdateAnimBg="0"/>
      <p:bldP spid="22" grpId="0" autoUpdateAnimBg="0"/>
      <p:bldP spid="23" grpId="0" animBg="1"/>
      <p:bldP spid="24" grpId="0" animBg="1"/>
      <p:bldP spid="26" grpId="0" animBg="1"/>
      <p:bldP spid="27" grpId="0" autoUpdateAnimBg="0"/>
      <p:bldP spid="28" grpId="0" autoUpdateAnimBg="0"/>
      <p:bldP spid="29" grpId="0" autoUpdateAnimBg="0"/>
      <p:bldP spid="3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Asymmetrische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37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07067" y="137750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6600"/>
                </a:solidFill>
              </a:rPr>
              <a:t>Alice</a:t>
            </a:r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7234102" y="1366525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6600"/>
                </a:solidFill>
              </a:rPr>
              <a:t>Bob-AG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987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1" y="963574"/>
            <a:ext cx="814037" cy="814037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72" y="896009"/>
            <a:ext cx="870627" cy="870627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 bwMode="auto">
          <a:xfrm>
            <a:off x="4612686" y="2240729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8417580" y="1052690"/>
            <a:ext cx="1146988" cy="6358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FDB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59520" y="192139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❶ Alice fragt Bob-AG nach deren </a:t>
            </a:r>
            <a:r>
              <a:rPr lang="de-DE" sz="2000" dirty="0" err="1">
                <a:solidFill>
                  <a:srgbClr val="006600"/>
                </a:solidFill>
              </a:rPr>
              <a:t>public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key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5557429" y="2040674"/>
            <a:ext cx="3777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antwortet mit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8704327" y="2077317"/>
            <a:ext cx="573494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2449577" y="1370591"/>
            <a:ext cx="573494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4602572" y="2473361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759520" y="2825835"/>
            <a:ext cx="3751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❷ Alice verschlüsselt die Kartennummer </a:t>
            </a: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ACHTEINS</a:t>
            </a:r>
            <a:r>
              <a:rPr lang="de-DE" sz="2000" dirty="0">
                <a:solidFill>
                  <a:srgbClr val="006600"/>
                </a:solidFill>
              </a:rPr>
              <a:t> zu</a:t>
            </a:r>
            <a:br>
              <a:rPr lang="de-DE" sz="2000" dirty="0">
                <a:solidFill>
                  <a:srgbClr val="006600"/>
                </a:solidFill>
              </a:rPr>
            </a:br>
            <a:r>
              <a:rPr lang="de-DE" sz="2000" dirty="0">
                <a:solidFill>
                  <a:srgbClr val="006600"/>
                </a:solidFill>
              </a:rPr>
              <a:t>                   </a:t>
            </a:r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4648200" y="3174114"/>
            <a:ext cx="873714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5646716" y="2974059"/>
            <a:ext cx="3274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entschlüsselt: </a:t>
            </a:r>
          </a:p>
        </p:txBody>
      </p:sp>
      <p:sp>
        <p:nvSpPr>
          <p:cNvPr id="14" name="Rechteck 13"/>
          <p:cNvSpPr/>
          <p:nvPr/>
        </p:nvSpPr>
        <p:spPr>
          <a:xfrm>
            <a:off x="8277036" y="298944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ACHTEINS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562368" y="3705867"/>
            <a:ext cx="3969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verschlüsselt Bestätigung </a:t>
            </a: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sz="2000" dirty="0">
                <a:solidFill>
                  <a:srgbClr val="006600"/>
                </a:solidFill>
              </a:rPr>
              <a:t> mit private </a:t>
            </a:r>
            <a:r>
              <a:rPr lang="de-DE" sz="2000" dirty="0" err="1">
                <a:solidFill>
                  <a:srgbClr val="006600"/>
                </a:solidFill>
              </a:rPr>
              <a:t>key</a:t>
            </a:r>
            <a:r>
              <a:rPr lang="de-DE" sz="2000" dirty="0">
                <a:solidFill>
                  <a:srgbClr val="006600"/>
                </a:solidFill>
              </a:rPr>
              <a:t> zu  </a:t>
            </a:r>
          </a:p>
          <a:p>
            <a:pPr algn="l"/>
            <a:r>
              <a:rPr lang="de-DE" sz="2000" dirty="0">
                <a:solidFill>
                  <a:srgbClr val="006600"/>
                </a:solidFill>
              </a:rPr>
              <a:t>      </a:t>
            </a:r>
          </a:p>
        </p:txBody>
      </p:sp>
      <p:sp>
        <p:nvSpPr>
          <p:cNvPr id="31" name="Rechteck 30"/>
          <p:cNvSpPr/>
          <p:nvPr/>
        </p:nvSpPr>
        <p:spPr>
          <a:xfrm>
            <a:off x="737072" y="4180610"/>
            <a:ext cx="3865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❸ Alice erhält </a:t>
            </a:r>
          </a:p>
        </p:txBody>
      </p:sp>
      <p:cxnSp>
        <p:nvCxnSpPr>
          <p:cNvPr id="35" name="Gerade Verbindung mit Pfeil 34"/>
          <p:cNvCxnSpPr/>
          <p:nvPr/>
        </p:nvCxnSpPr>
        <p:spPr bwMode="auto">
          <a:xfrm>
            <a:off x="4602572" y="4513684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790789" y="3433564"/>
            <a:ext cx="12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TYLWC.SW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619272" y="432641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586092" y="4182920"/>
            <a:ext cx="87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H.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707067" y="483424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859717" y="512498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= OK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623092" y="4695750"/>
            <a:ext cx="3849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sendet </a:t>
            </a:r>
            <a:r>
              <a:rPr lang="de-DE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dirty="0">
                <a:solidFill>
                  <a:srgbClr val="006600"/>
                </a:solidFill>
              </a:rPr>
              <a:t> sowie das verschlüsselte </a:t>
            </a:r>
            <a:r>
              <a:rPr lang="de-DE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dirty="0">
                <a:solidFill>
                  <a:srgbClr val="006600"/>
                </a:solidFill>
              </a:rPr>
              <a:t> 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790789" y="4526745"/>
            <a:ext cx="3121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entschlüsselt das zweite </a:t>
            </a:r>
          </a:p>
          <a:p>
            <a:pPr algn="l"/>
            <a:r>
              <a:rPr lang="de-DE" dirty="0">
                <a:solidFill>
                  <a:srgbClr val="006600"/>
                </a:solidFill>
              </a:rPr>
              <a:t>Wort zu</a:t>
            </a:r>
          </a:p>
        </p:txBody>
      </p:sp>
      <p:sp>
        <p:nvSpPr>
          <p:cNvPr id="43" name="Rechteck 42"/>
          <p:cNvSpPr/>
          <p:nvPr/>
        </p:nvSpPr>
        <p:spPr>
          <a:xfrm>
            <a:off x="2199680" y="480374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mit dem Ergebnis</a:t>
            </a:r>
          </a:p>
        </p:txBody>
      </p:sp>
      <p:sp>
        <p:nvSpPr>
          <p:cNvPr id="44" name="Rechteck 43"/>
          <p:cNvSpPr/>
          <p:nvPr/>
        </p:nvSpPr>
        <p:spPr>
          <a:xfrm>
            <a:off x="2006187" y="3433564"/>
            <a:ext cx="259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sendet an Bob-AG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3247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0" grpId="0" animBg="1"/>
      <p:bldP spid="21" grpId="0" animBg="1"/>
      <p:bldP spid="8" grpId="0"/>
      <p:bldP spid="13" grpId="0"/>
      <p:bldP spid="14" grpId="0"/>
      <p:bldP spid="23" grpId="0"/>
      <p:bldP spid="31" grpId="0"/>
      <p:bldP spid="36" grpId="0"/>
      <p:bldP spid="37" grpId="0"/>
      <p:bldP spid="38" grpId="0"/>
      <p:bldP spid="39" grpId="0"/>
      <p:bldP spid="42" grpId="0"/>
      <p:bldP spid="32" grpId="0"/>
      <p:bldP spid="34" grpId="0"/>
      <p:bldP spid="43" grpId="0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Signatur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38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" y="4197351"/>
            <a:ext cx="8964613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 algn="l">
              <a:lnSpc>
                <a:spcPct val="80000"/>
              </a:lnSpc>
              <a:spcBef>
                <a:spcPct val="50000"/>
              </a:spcBef>
              <a:defRPr/>
            </a:pPr>
            <a:endParaRPr lang="de-DE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97942" y="5017741"/>
            <a:ext cx="739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de-DE" sz="1000" b="1" dirty="0" err="1">
                <a:solidFill>
                  <a:srgbClr val="006600"/>
                </a:solidFill>
                <a:cs typeface="Times New Roman" pitchFamily="18" charset="0"/>
              </a:rPr>
              <a:t>aus</a:t>
            </a:r>
            <a:r>
              <a:rPr lang="en-GB" altLang="de-DE" sz="1000" b="1" dirty="0">
                <a:solidFill>
                  <a:srgbClr val="006600"/>
                </a:solidFill>
                <a:cs typeface="Times New Roman" pitchFamily="18" charset="0"/>
              </a:rPr>
              <a:t>: Network Associates Inc. </a:t>
            </a:r>
            <a:r>
              <a:rPr lang="de-DE" altLang="de-DE" sz="1000" b="1" dirty="0">
                <a:solidFill>
                  <a:srgbClr val="006600"/>
                </a:solidFill>
                <a:cs typeface="Times New Roman" pitchFamily="18" charset="0"/>
              </a:rPr>
              <a:t>(Hrsg.): Handbuch “Einführung in die Kryptographie“, Bestandteil des Softwarepaketes PGP Ver. 6.5.1. deutsch, Datei „IntroToCrypto.pdf“.</a:t>
            </a:r>
            <a:r>
              <a:rPr lang="en-US" altLang="de-DE" sz="1000" b="1" dirty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49" y="1066800"/>
            <a:ext cx="5581877" cy="387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11726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Asymmetrische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39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07067" y="137750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6600"/>
                </a:solidFill>
              </a:rPr>
              <a:t>Alice</a:t>
            </a:r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7234102" y="1366525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6600"/>
                </a:solidFill>
              </a:rPr>
              <a:t>Bob-AG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987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1" y="963574"/>
            <a:ext cx="814037" cy="814037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72" y="896009"/>
            <a:ext cx="870627" cy="870627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 bwMode="auto">
          <a:xfrm>
            <a:off x="4612686" y="2240729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8417580" y="1052690"/>
            <a:ext cx="1146988" cy="6358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FDB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59520" y="192139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❶ Alice fragt Bob-AG nach deren </a:t>
            </a:r>
            <a:r>
              <a:rPr lang="de-DE" sz="2000" dirty="0" err="1">
                <a:solidFill>
                  <a:srgbClr val="006600"/>
                </a:solidFill>
              </a:rPr>
              <a:t>public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key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5557429" y="2040674"/>
            <a:ext cx="3777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antwortet mit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8704327" y="2077317"/>
            <a:ext cx="573494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2449577" y="1370591"/>
            <a:ext cx="573494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4602572" y="2473361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759520" y="2825835"/>
            <a:ext cx="3751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❷ Alice verschlüsselt die Kartennummer </a:t>
            </a: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ACHTEINS</a:t>
            </a:r>
            <a:r>
              <a:rPr lang="de-DE" sz="2000" dirty="0">
                <a:solidFill>
                  <a:srgbClr val="006600"/>
                </a:solidFill>
              </a:rPr>
              <a:t> zu</a:t>
            </a:r>
            <a:br>
              <a:rPr lang="de-DE" sz="2000" dirty="0">
                <a:solidFill>
                  <a:srgbClr val="006600"/>
                </a:solidFill>
              </a:rPr>
            </a:br>
            <a:r>
              <a:rPr lang="de-DE" sz="2000" dirty="0">
                <a:solidFill>
                  <a:srgbClr val="006600"/>
                </a:solidFill>
              </a:rPr>
              <a:t>                   </a:t>
            </a:r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4648200" y="3174114"/>
            <a:ext cx="873714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5646716" y="2974059"/>
            <a:ext cx="3274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entschlüsselt: </a:t>
            </a:r>
          </a:p>
        </p:txBody>
      </p:sp>
      <p:sp>
        <p:nvSpPr>
          <p:cNvPr id="14" name="Rechteck 13"/>
          <p:cNvSpPr/>
          <p:nvPr/>
        </p:nvSpPr>
        <p:spPr>
          <a:xfrm>
            <a:off x="8277036" y="298944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ACHTEINS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562368" y="3705867"/>
            <a:ext cx="3969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verschlüsselt Bestätigung </a:t>
            </a: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sz="2000" dirty="0">
                <a:solidFill>
                  <a:srgbClr val="006600"/>
                </a:solidFill>
              </a:rPr>
              <a:t> mit private </a:t>
            </a:r>
            <a:r>
              <a:rPr lang="de-DE" sz="2000" dirty="0" err="1">
                <a:solidFill>
                  <a:srgbClr val="006600"/>
                </a:solidFill>
              </a:rPr>
              <a:t>key</a:t>
            </a:r>
            <a:r>
              <a:rPr lang="de-DE" sz="2000" dirty="0">
                <a:solidFill>
                  <a:srgbClr val="006600"/>
                </a:solidFill>
              </a:rPr>
              <a:t> zu  </a:t>
            </a:r>
          </a:p>
          <a:p>
            <a:pPr algn="l"/>
            <a:r>
              <a:rPr lang="de-DE" sz="2000" dirty="0">
                <a:solidFill>
                  <a:srgbClr val="006600"/>
                </a:solidFill>
              </a:rPr>
              <a:t>      </a:t>
            </a:r>
          </a:p>
        </p:txBody>
      </p:sp>
      <p:sp>
        <p:nvSpPr>
          <p:cNvPr id="31" name="Rechteck 30"/>
          <p:cNvSpPr/>
          <p:nvPr/>
        </p:nvSpPr>
        <p:spPr>
          <a:xfrm>
            <a:off x="737072" y="4180610"/>
            <a:ext cx="3865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❸ Alice erhält </a:t>
            </a:r>
          </a:p>
        </p:txBody>
      </p:sp>
      <p:cxnSp>
        <p:nvCxnSpPr>
          <p:cNvPr id="35" name="Gerade Verbindung mit Pfeil 34"/>
          <p:cNvCxnSpPr/>
          <p:nvPr/>
        </p:nvCxnSpPr>
        <p:spPr bwMode="auto">
          <a:xfrm>
            <a:off x="4602572" y="4513684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790789" y="3433564"/>
            <a:ext cx="12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TYLWC.SW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619272" y="432641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586092" y="4182920"/>
            <a:ext cx="87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H.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707067" y="483424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859717" y="512498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= OK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623092" y="4695750"/>
            <a:ext cx="3849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sendet </a:t>
            </a:r>
            <a:r>
              <a:rPr lang="de-DE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dirty="0">
                <a:solidFill>
                  <a:srgbClr val="006600"/>
                </a:solidFill>
              </a:rPr>
              <a:t> sowie das verschlüsselte </a:t>
            </a:r>
            <a:r>
              <a:rPr lang="de-DE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dirty="0">
                <a:solidFill>
                  <a:srgbClr val="006600"/>
                </a:solidFill>
              </a:rPr>
              <a:t> 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790789" y="4526745"/>
            <a:ext cx="3121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entschlüsselt das zweite </a:t>
            </a:r>
          </a:p>
          <a:p>
            <a:pPr algn="l"/>
            <a:r>
              <a:rPr lang="de-DE" dirty="0">
                <a:solidFill>
                  <a:srgbClr val="006600"/>
                </a:solidFill>
              </a:rPr>
              <a:t>Wort zu</a:t>
            </a:r>
          </a:p>
        </p:txBody>
      </p:sp>
      <p:sp>
        <p:nvSpPr>
          <p:cNvPr id="43" name="Rechteck 42"/>
          <p:cNvSpPr/>
          <p:nvPr/>
        </p:nvSpPr>
        <p:spPr>
          <a:xfrm>
            <a:off x="2199680" y="480374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mit dem Ergebnis</a:t>
            </a:r>
          </a:p>
        </p:txBody>
      </p:sp>
      <p:sp>
        <p:nvSpPr>
          <p:cNvPr id="44" name="Rechteck 43"/>
          <p:cNvSpPr/>
          <p:nvPr/>
        </p:nvSpPr>
        <p:spPr>
          <a:xfrm>
            <a:off x="2006187" y="3433564"/>
            <a:ext cx="259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sendet an Bob-AG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5" y="3705866"/>
            <a:ext cx="707465" cy="792088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38494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Rahmenplan Klasse 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4</a:t>
            </a:fld>
            <a:endParaRPr lang="de-DE" alt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5A37D1-09D7-4849-813A-72715DC9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52" y="1057300"/>
            <a:ext cx="7910295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5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Asymmetrische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40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07067" y="137750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6600"/>
                </a:solidFill>
              </a:rPr>
              <a:t>Alice</a:t>
            </a:r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7234102" y="1366525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6600"/>
                </a:solidFill>
              </a:rPr>
              <a:t>Bob-AG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987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1" y="963574"/>
            <a:ext cx="814037" cy="814037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72" y="896009"/>
            <a:ext cx="870627" cy="870627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 bwMode="auto">
          <a:xfrm>
            <a:off x="4612686" y="2240729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8417580" y="1052690"/>
            <a:ext cx="1146988" cy="6358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FDB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59520" y="192139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❶ Alice fragt Bob-AG nach deren </a:t>
            </a:r>
            <a:r>
              <a:rPr lang="de-DE" sz="2000" dirty="0" err="1">
                <a:solidFill>
                  <a:srgbClr val="006600"/>
                </a:solidFill>
              </a:rPr>
              <a:t>public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key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5557429" y="2040674"/>
            <a:ext cx="3777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antwortet mit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8704327" y="2077317"/>
            <a:ext cx="573494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2449577" y="1370591"/>
            <a:ext cx="573494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4602572" y="2473361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759520" y="2825835"/>
            <a:ext cx="3751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❷ Alice verschlüsselt die Kartennummer </a:t>
            </a: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ACHTEINS</a:t>
            </a:r>
            <a:r>
              <a:rPr lang="de-DE" sz="2000" dirty="0">
                <a:solidFill>
                  <a:srgbClr val="006600"/>
                </a:solidFill>
              </a:rPr>
              <a:t> zu</a:t>
            </a:r>
            <a:br>
              <a:rPr lang="de-DE" sz="2000" dirty="0">
                <a:solidFill>
                  <a:srgbClr val="006600"/>
                </a:solidFill>
              </a:rPr>
            </a:br>
            <a:r>
              <a:rPr lang="de-DE" sz="2000" dirty="0">
                <a:solidFill>
                  <a:srgbClr val="006600"/>
                </a:solidFill>
              </a:rPr>
              <a:t>                   </a:t>
            </a:r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4648200" y="3174114"/>
            <a:ext cx="873714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5646716" y="2974059"/>
            <a:ext cx="3274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entschlüsselt: </a:t>
            </a:r>
          </a:p>
        </p:txBody>
      </p:sp>
      <p:sp>
        <p:nvSpPr>
          <p:cNvPr id="14" name="Rechteck 13"/>
          <p:cNvSpPr/>
          <p:nvPr/>
        </p:nvSpPr>
        <p:spPr>
          <a:xfrm>
            <a:off x="8277036" y="298944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ACHTEINS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562368" y="3705867"/>
            <a:ext cx="3969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verschlüsselt Bestätigung </a:t>
            </a: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sz="2000" dirty="0">
                <a:solidFill>
                  <a:srgbClr val="006600"/>
                </a:solidFill>
              </a:rPr>
              <a:t> mit private </a:t>
            </a:r>
            <a:r>
              <a:rPr lang="de-DE" sz="2000" dirty="0" err="1">
                <a:solidFill>
                  <a:srgbClr val="006600"/>
                </a:solidFill>
              </a:rPr>
              <a:t>key</a:t>
            </a:r>
            <a:r>
              <a:rPr lang="de-DE" sz="2000" dirty="0">
                <a:solidFill>
                  <a:srgbClr val="006600"/>
                </a:solidFill>
              </a:rPr>
              <a:t> zu  </a:t>
            </a:r>
          </a:p>
          <a:p>
            <a:pPr algn="l"/>
            <a:r>
              <a:rPr lang="de-DE" sz="2000" dirty="0">
                <a:solidFill>
                  <a:srgbClr val="006600"/>
                </a:solidFill>
              </a:rPr>
              <a:t>      </a:t>
            </a:r>
          </a:p>
        </p:txBody>
      </p:sp>
      <p:sp>
        <p:nvSpPr>
          <p:cNvPr id="31" name="Rechteck 30"/>
          <p:cNvSpPr/>
          <p:nvPr/>
        </p:nvSpPr>
        <p:spPr>
          <a:xfrm>
            <a:off x="737072" y="4180610"/>
            <a:ext cx="3865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❸ Alice erhält </a:t>
            </a:r>
          </a:p>
        </p:txBody>
      </p:sp>
      <p:cxnSp>
        <p:nvCxnSpPr>
          <p:cNvPr id="35" name="Gerade Verbindung mit Pfeil 34"/>
          <p:cNvCxnSpPr/>
          <p:nvPr/>
        </p:nvCxnSpPr>
        <p:spPr bwMode="auto">
          <a:xfrm>
            <a:off x="4602572" y="4513684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790789" y="3433564"/>
            <a:ext cx="12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TYLWC.SW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619272" y="432641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586092" y="4182920"/>
            <a:ext cx="87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H.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707067" y="483424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859717" y="512498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= OK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623092" y="4695750"/>
            <a:ext cx="3849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sendet </a:t>
            </a:r>
            <a:r>
              <a:rPr lang="de-DE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dirty="0">
                <a:solidFill>
                  <a:srgbClr val="006600"/>
                </a:solidFill>
              </a:rPr>
              <a:t> sowie das verschlüsselte </a:t>
            </a:r>
            <a:r>
              <a:rPr lang="de-DE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dirty="0">
                <a:solidFill>
                  <a:srgbClr val="006600"/>
                </a:solidFill>
              </a:rPr>
              <a:t> 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790789" y="4526745"/>
            <a:ext cx="3121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entschlüsselt das zweite </a:t>
            </a:r>
          </a:p>
          <a:p>
            <a:pPr algn="l"/>
            <a:r>
              <a:rPr lang="de-DE" dirty="0">
                <a:solidFill>
                  <a:srgbClr val="006600"/>
                </a:solidFill>
              </a:rPr>
              <a:t>Wort zu</a:t>
            </a:r>
          </a:p>
        </p:txBody>
      </p:sp>
      <p:sp>
        <p:nvSpPr>
          <p:cNvPr id="43" name="Rechteck 42"/>
          <p:cNvSpPr/>
          <p:nvPr/>
        </p:nvSpPr>
        <p:spPr>
          <a:xfrm>
            <a:off x="2199680" y="480374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mit dem Ergebnis</a:t>
            </a:r>
          </a:p>
        </p:txBody>
      </p:sp>
      <p:sp>
        <p:nvSpPr>
          <p:cNvPr id="44" name="Rechteck 43"/>
          <p:cNvSpPr/>
          <p:nvPr/>
        </p:nvSpPr>
        <p:spPr>
          <a:xfrm>
            <a:off x="2006187" y="3433564"/>
            <a:ext cx="259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sendet an Bob-AG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72" y="2382026"/>
            <a:ext cx="707465" cy="792088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29813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Asymmetrische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41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07067" y="137750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6600"/>
                </a:solidFill>
              </a:rPr>
              <a:t>Alice</a:t>
            </a:r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7234102" y="1366525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6600"/>
                </a:solidFill>
              </a:rPr>
              <a:t>Bob-AG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987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1" y="963574"/>
            <a:ext cx="814037" cy="814037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72" y="896009"/>
            <a:ext cx="870627" cy="870627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 bwMode="auto">
          <a:xfrm>
            <a:off x="4612686" y="2240729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8417580" y="1052690"/>
            <a:ext cx="1146988" cy="6358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FDB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59520" y="192139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❶ Alice fragt Bob-AG nach deren </a:t>
            </a:r>
            <a:r>
              <a:rPr lang="de-DE" sz="2000" dirty="0" err="1">
                <a:solidFill>
                  <a:srgbClr val="006600"/>
                </a:solidFill>
              </a:rPr>
              <a:t>public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key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5557429" y="2040674"/>
            <a:ext cx="3777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antwortet mit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8704327" y="2077317"/>
            <a:ext cx="573494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2449577" y="1370591"/>
            <a:ext cx="573494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4602572" y="2473361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759520" y="2825835"/>
            <a:ext cx="3751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❷ Alice verschlüsselt die Kartennummer </a:t>
            </a: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ACHTEINS</a:t>
            </a:r>
            <a:r>
              <a:rPr lang="de-DE" sz="2000" dirty="0">
                <a:solidFill>
                  <a:srgbClr val="006600"/>
                </a:solidFill>
              </a:rPr>
              <a:t> zu</a:t>
            </a:r>
            <a:br>
              <a:rPr lang="de-DE" sz="2000" dirty="0">
                <a:solidFill>
                  <a:srgbClr val="006600"/>
                </a:solidFill>
              </a:rPr>
            </a:br>
            <a:r>
              <a:rPr lang="de-DE" sz="2000" dirty="0">
                <a:solidFill>
                  <a:srgbClr val="006600"/>
                </a:solidFill>
              </a:rPr>
              <a:t>                   </a:t>
            </a:r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4648200" y="3174114"/>
            <a:ext cx="873714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5646716" y="2974059"/>
            <a:ext cx="3274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entschlüsselt: </a:t>
            </a:r>
          </a:p>
        </p:txBody>
      </p:sp>
      <p:sp>
        <p:nvSpPr>
          <p:cNvPr id="14" name="Rechteck 13"/>
          <p:cNvSpPr/>
          <p:nvPr/>
        </p:nvSpPr>
        <p:spPr>
          <a:xfrm>
            <a:off x="8277036" y="298944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ACHTEINS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562368" y="3705867"/>
            <a:ext cx="3969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verschlüsselt Bestätigung </a:t>
            </a: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sz="2000" dirty="0">
                <a:solidFill>
                  <a:srgbClr val="006600"/>
                </a:solidFill>
              </a:rPr>
              <a:t> mit private </a:t>
            </a:r>
            <a:r>
              <a:rPr lang="de-DE" sz="2000" dirty="0" err="1">
                <a:solidFill>
                  <a:srgbClr val="006600"/>
                </a:solidFill>
              </a:rPr>
              <a:t>key</a:t>
            </a:r>
            <a:r>
              <a:rPr lang="de-DE" sz="2000" dirty="0">
                <a:solidFill>
                  <a:srgbClr val="006600"/>
                </a:solidFill>
              </a:rPr>
              <a:t> zu  </a:t>
            </a:r>
          </a:p>
          <a:p>
            <a:pPr algn="l"/>
            <a:r>
              <a:rPr lang="de-DE" sz="2000" dirty="0">
                <a:solidFill>
                  <a:srgbClr val="006600"/>
                </a:solidFill>
              </a:rPr>
              <a:t>      </a:t>
            </a:r>
          </a:p>
        </p:txBody>
      </p:sp>
      <p:sp>
        <p:nvSpPr>
          <p:cNvPr id="31" name="Rechteck 30"/>
          <p:cNvSpPr/>
          <p:nvPr/>
        </p:nvSpPr>
        <p:spPr>
          <a:xfrm>
            <a:off x="737072" y="4180610"/>
            <a:ext cx="3865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❸ Alice erhält </a:t>
            </a:r>
          </a:p>
        </p:txBody>
      </p:sp>
      <p:cxnSp>
        <p:nvCxnSpPr>
          <p:cNvPr id="35" name="Gerade Verbindung mit Pfeil 34"/>
          <p:cNvCxnSpPr/>
          <p:nvPr/>
        </p:nvCxnSpPr>
        <p:spPr bwMode="auto">
          <a:xfrm>
            <a:off x="4602572" y="4513684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790789" y="3433564"/>
            <a:ext cx="12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TYLWC.SW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619272" y="432641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2586092" y="4182920"/>
            <a:ext cx="87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H.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707067" y="483424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859717" y="512498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 = OK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623092" y="4695750"/>
            <a:ext cx="3849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sendet </a:t>
            </a:r>
            <a:r>
              <a:rPr lang="de-DE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dirty="0">
                <a:solidFill>
                  <a:srgbClr val="006600"/>
                </a:solidFill>
              </a:rPr>
              <a:t> sowie das verschlüsselte </a:t>
            </a:r>
            <a:r>
              <a:rPr lang="de-DE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de-DE" dirty="0">
                <a:solidFill>
                  <a:srgbClr val="006600"/>
                </a:solidFill>
              </a:rPr>
              <a:t> 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790789" y="4526745"/>
            <a:ext cx="3121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entschlüsselt das zweite </a:t>
            </a:r>
          </a:p>
          <a:p>
            <a:pPr algn="l"/>
            <a:r>
              <a:rPr lang="de-DE" dirty="0">
                <a:solidFill>
                  <a:srgbClr val="006600"/>
                </a:solidFill>
              </a:rPr>
              <a:t>Wort zu</a:t>
            </a:r>
          </a:p>
        </p:txBody>
      </p:sp>
      <p:sp>
        <p:nvSpPr>
          <p:cNvPr id="43" name="Rechteck 42"/>
          <p:cNvSpPr/>
          <p:nvPr/>
        </p:nvSpPr>
        <p:spPr>
          <a:xfrm>
            <a:off x="2199680" y="480374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mit dem Ergebnis</a:t>
            </a:r>
          </a:p>
        </p:txBody>
      </p:sp>
      <p:sp>
        <p:nvSpPr>
          <p:cNvPr id="44" name="Rechteck 43"/>
          <p:cNvSpPr/>
          <p:nvPr/>
        </p:nvSpPr>
        <p:spPr>
          <a:xfrm>
            <a:off x="2006187" y="3433564"/>
            <a:ext cx="259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sendet an Bob-AG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54" y="1381566"/>
            <a:ext cx="707465" cy="792088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39941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Asymmetrische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42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07067" y="137750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6600"/>
                </a:solidFill>
              </a:rPr>
              <a:t>Alice</a:t>
            </a:r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7234102" y="1366525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6600"/>
                </a:solidFill>
              </a:rPr>
              <a:t>Bob-AG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987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1" y="963574"/>
            <a:ext cx="814037" cy="814037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72" y="896009"/>
            <a:ext cx="870627" cy="870627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 bwMode="auto">
          <a:xfrm>
            <a:off x="3999880" y="2240729"/>
            <a:ext cx="1522034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8417580" y="1052690"/>
            <a:ext cx="1146988" cy="6358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FDB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59520" y="1921396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❶ Alice fragt Bob-AG nach deren </a:t>
            </a:r>
            <a:r>
              <a:rPr lang="de-DE" sz="2000" dirty="0" err="1">
                <a:solidFill>
                  <a:srgbClr val="006600"/>
                </a:solidFill>
              </a:rPr>
              <a:t>public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key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5557429" y="2040674"/>
            <a:ext cx="3777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Bob-AG antwortet mit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7995816" y="2396367"/>
            <a:ext cx="1656184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Bob-AG 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3912031" y="2473361"/>
            <a:ext cx="90922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759520" y="2825835"/>
            <a:ext cx="3751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❷ Alice verschlüsselt die Kartennummer </a:t>
            </a: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ACHTEINS</a:t>
            </a:r>
            <a:r>
              <a:rPr lang="de-DE" sz="2000" dirty="0">
                <a:solidFill>
                  <a:srgbClr val="006600"/>
                </a:solidFill>
              </a:rPr>
              <a:t> zu</a:t>
            </a:r>
            <a:br>
              <a:rPr lang="de-DE" sz="2000" dirty="0">
                <a:solidFill>
                  <a:srgbClr val="006600"/>
                </a:solidFill>
              </a:rPr>
            </a:br>
            <a:r>
              <a:rPr lang="de-DE" sz="2000" dirty="0">
                <a:solidFill>
                  <a:srgbClr val="006600"/>
                </a:solidFill>
              </a:rPr>
              <a:t>                   </a:t>
            </a:r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3947545" y="3174114"/>
            <a:ext cx="873714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790791" y="3433564"/>
            <a:ext cx="12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LTLHN.WA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2006187" y="3433564"/>
            <a:ext cx="259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sendet an Bob-AG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91" y="944417"/>
            <a:ext cx="707465" cy="792088"/>
          </a:xfrm>
          <a:prstGeom prst="rect">
            <a:avLst/>
          </a:prstGeom>
        </p:spPr>
      </p:pic>
      <p:sp>
        <p:nvSpPr>
          <p:cNvPr id="46" name="Textfeld 2"/>
          <p:cNvSpPr txBox="1">
            <a:spLocks noChangeArrowheads="1"/>
          </p:cNvSpPr>
          <p:nvPr/>
        </p:nvSpPr>
        <p:spPr bwMode="auto">
          <a:xfrm>
            <a:off x="4593423" y="1013420"/>
            <a:ext cx="1146988" cy="635803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CEF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ZLB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47" name="Textfeld 2"/>
          <p:cNvSpPr txBox="1">
            <a:spLocks noChangeArrowheads="1"/>
          </p:cNvSpPr>
          <p:nvPr/>
        </p:nvSpPr>
        <p:spPr bwMode="auto">
          <a:xfrm>
            <a:off x="2449577" y="1418605"/>
            <a:ext cx="573494" cy="317901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CEF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cxnSp>
        <p:nvCxnSpPr>
          <p:cNvPr id="48" name="Gerade Verbindung mit Pfeil 47"/>
          <p:cNvCxnSpPr/>
          <p:nvPr/>
        </p:nvCxnSpPr>
        <p:spPr bwMode="auto">
          <a:xfrm>
            <a:off x="5007992" y="2473361"/>
            <a:ext cx="909228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098366" y="2974059"/>
            <a:ext cx="2746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Mr. X entschlüsselt zu </a:t>
            </a:r>
          </a:p>
        </p:txBody>
      </p:sp>
      <p:sp>
        <p:nvSpPr>
          <p:cNvPr id="50" name="Rechteck 49"/>
          <p:cNvSpPr/>
          <p:nvPr/>
        </p:nvSpPr>
        <p:spPr>
          <a:xfrm>
            <a:off x="7715616" y="3020387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ACHTEINS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31" y="1123400"/>
            <a:ext cx="796664" cy="1051644"/>
          </a:xfrm>
          <a:prstGeom prst="rect">
            <a:avLst/>
          </a:prstGeom>
        </p:spPr>
      </p:pic>
      <p:sp>
        <p:nvSpPr>
          <p:cNvPr id="52" name="Textfeld 2"/>
          <p:cNvSpPr txBox="1">
            <a:spLocks noChangeArrowheads="1"/>
          </p:cNvSpPr>
          <p:nvPr/>
        </p:nvSpPr>
        <p:spPr bwMode="auto">
          <a:xfrm>
            <a:off x="4821259" y="1632881"/>
            <a:ext cx="604192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26805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0" grpId="0" animBg="1"/>
      <p:bldP spid="8" grpId="0"/>
      <p:bldP spid="36" grpId="0"/>
      <p:bldP spid="44" grpId="0"/>
      <p:bldP spid="47" grpId="0" animBg="1"/>
      <p:bldP spid="6" grpId="0"/>
      <p:bldP spid="50" grpId="0"/>
      <p:bldP spid="5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Zertifikate und Trustcenter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43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" y="4197351"/>
            <a:ext cx="8964613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 algn="l">
              <a:lnSpc>
                <a:spcPct val="80000"/>
              </a:lnSpc>
              <a:spcBef>
                <a:spcPct val="50000"/>
              </a:spcBef>
              <a:defRPr/>
            </a:pPr>
            <a:endParaRPr lang="de-DE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97942" y="5017741"/>
            <a:ext cx="739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de-DE" sz="1000" b="1" dirty="0" err="1">
                <a:solidFill>
                  <a:srgbClr val="006600"/>
                </a:solidFill>
                <a:cs typeface="Times New Roman" pitchFamily="18" charset="0"/>
              </a:rPr>
              <a:t>aus</a:t>
            </a:r>
            <a:r>
              <a:rPr lang="en-GB" altLang="de-DE" sz="1000" b="1" dirty="0">
                <a:solidFill>
                  <a:srgbClr val="006600"/>
                </a:solidFill>
                <a:cs typeface="Times New Roman" pitchFamily="18" charset="0"/>
              </a:rPr>
              <a:t>: Network Associates Inc. </a:t>
            </a:r>
            <a:r>
              <a:rPr lang="de-DE" altLang="de-DE" sz="1000" b="1" dirty="0">
                <a:solidFill>
                  <a:srgbClr val="006600"/>
                </a:solidFill>
                <a:cs typeface="Times New Roman" pitchFamily="18" charset="0"/>
              </a:rPr>
              <a:t>(Hrsg.): Handbuch “Einführung in die Kryptographie“, Bestandteil des Softwarepaketes PGP Ver. 6.5.1. deutsch, Datei „IntroToCrypto.pdf“.</a:t>
            </a:r>
            <a:r>
              <a:rPr lang="en-US" altLang="de-DE" sz="1000" b="1" dirty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64" y="985292"/>
            <a:ext cx="5472608" cy="404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40729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Asymmetrische Verfahren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44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07067" y="137750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6600"/>
                </a:solidFill>
              </a:rPr>
              <a:t>Alice</a:t>
            </a:r>
            <a:endParaRPr lang="de-DE" sz="2000" dirty="0"/>
          </a:p>
        </p:txBody>
      </p:sp>
      <p:sp>
        <p:nvSpPr>
          <p:cNvPr id="10" name="Rechteck 9"/>
          <p:cNvSpPr/>
          <p:nvPr/>
        </p:nvSpPr>
        <p:spPr>
          <a:xfrm>
            <a:off x="7294246" y="1052689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6600"/>
                </a:solidFill>
              </a:rPr>
              <a:t>Trust</a:t>
            </a:r>
            <a:br>
              <a:rPr lang="de-DE" sz="2000" dirty="0">
                <a:solidFill>
                  <a:srgbClr val="006600"/>
                </a:solidFill>
              </a:rPr>
            </a:br>
            <a:r>
              <a:rPr lang="de-DE" sz="2000" dirty="0">
                <a:solidFill>
                  <a:srgbClr val="006600"/>
                </a:solidFill>
              </a:rPr>
              <a:t>Center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987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1" y="963574"/>
            <a:ext cx="814037" cy="814037"/>
          </a:xfrm>
          <a:prstGeom prst="rect">
            <a:avLst/>
          </a:prstGeom>
        </p:spPr>
      </p:pic>
      <p:cxnSp>
        <p:nvCxnSpPr>
          <p:cNvPr id="33" name="Gerade Verbindung mit Pfeil 32"/>
          <p:cNvCxnSpPr/>
          <p:nvPr/>
        </p:nvCxnSpPr>
        <p:spPr bwMode="auto">
          <a:xfrm>
            <a:off x="4060242" y="2857500"/>
            <a:ext cx="1522034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8248352" y="1052690"/>
            <a:ext cx="1316216" cy="635803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SLDWY</a:t>
            </a:r>
            <a:endParaRPr lang="de-DE" sz="2000" dirty="0">
              <a:solidFill>
                <a:srgbClr val="006600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TEG-V</a:t>
            </a:r>
            <a:endParaRPr lang="de-DE" sz="2000" dirty="0">
              <a:solidFill>
                <a:srgbClr val="006600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59520" y="1921397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❶ Alice verschlüsselt die Frage nach </a:t>
            </a:r>
            <a:r>
              <a:rPr lang="de-DE" sz="2000" dirty="0" err="1">
                <a:solidFill>
                  <a:srgbClr val="006600"/>
                </a:solidFill>
              </a:rPr>
              <a:t>public</a:t>
            </a:r>
            <a:r>
              <a:rPr lang="de-DE" sz="2000" dirty="0">
                <a:solidFill>
                  <a:srgbClr val="006600"/>
                </a:solidFill>
              </a:rPr>
              <a:t> </a:t>
            </a:r>
            <a:r>
              <a:rPr lang="de-DE" sz="2000" dirty="0" err="1">
                <a:solidFill>
                  <a:srgbClr val="006600"/>
                </a:solidFill>
              </a:rPr>
              <a:t>key</a:t>
            </a:r>
            <a:r>
              <a:rPr lang="de-DE" sz="2000" dirty="0">
                <a:solidFill>
                  <a:srgbClr val="006600"/>
                </a:solidFill>
              </a:rPr>
              <a:t> Bob-AG zu</a:t>
            </a:r>
          </a:p>
        </p:txBody>
      </p:sp>
      <p:sp>
        <p:nvSpPr>
          <p:cNvPr id="7" name="Rechteck 6"/>
          <p:cNvSpPr/>
          <p:nvPr/>
        </p:nvSpPr>
        <p:spPr>
          <a:xfrm>
            <a:off x="5639784" y="2620277"/>
            <a:ext cx="3777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TC entschlüsselt zu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7908384" y="1741402"/>
            <a:ext cx="1656184" cy="396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Bob-AG 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62831" y="3937620"/>
            <a:ext cx="3751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❷ Alice prüft die Signatur und erhält              </a:t>
            </a:r>
          </a:p>
        </p:txBody>
      </p:sp>
      <p:sp>
        <p:nvSpPr>
          <p:cNvPr id="36" name="Rechteck 35"/>
          <p:cNvSpPr/>
          <p:nvPr/>
        </p:nvSpPr>
        <p:spPr>
          <a:xfrm>
            <a:off x="1201159" y="2582818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LXMCHM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91" y="944417"/>
            <a:ext cx="707465" cy="792088"/>
          </a:xfrm>
          <a:prstGeom prst="rect">
            <a:avLst/>
          </a:prstGeom>
        </p:spPr>
      </p:pic>
      <p:sp>
        <p:nvSpPr>
          <p:cNvPr id="46" name="Textfeld 2"/>
          <p:cNvSpPr txBox="1">
            <a:spLocks noChangeArrowheads="1"/>
          </p:cNvSpPr>
          <p:nvPr/>
        </p:nvSpPr>
        <p:spPr bwMode="auto">
          <a:xfrm>
            <a:off x="4593423" y="1013420"/>
            <a:ext cx="1146988" cy="635803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CEF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ZLB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cxnSp>
        <p:nvCxnSpPr>
          <p:cNvPr id="48" name="Gerade Verbindung mit Pfeil 47"/>
          <p:cNvCxnSpPr/>
          <p:nvPr/>
        </p:nvCxnSpPr>
        <p:spPr bwMode="auto">
          <a:xfrm>
            <a:off x="4060242" y="3813383"/>
            <a:ext cx="1497186" cy="0"/>
          </a:xfrm>
          <a:prstGeom prst="straightConnector1">
            <a:avLst/>
          </a:prstGeom>
          <a:ln>
            <a:solidFill>
              <a:srgbClr val="006600"/>
            </a:solidFill>
            <a:headEnd type="arrow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31" y="1123400"/>
            <a:ext cx="796664" cy="1051644"/>
          </a:xfrm>
          <a:prstGeom prst="rect">
            <a:avLst/>
          </a:prstGeom>
        </p:spPr>
      </p:pic>
      <p:pic>
        <p:nvPicPr>
          <p:cNvPr id="27" name="Grafik 26" descr="C:\Users\T.Hempel\AppData\Local\Microsoft\Windows\Temporary Internet Files\Content.IE5\C9PXVU82\MC900290706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23" y="954260"/>
            <a:ext cx="1080553" cy="8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2441997" y="1406632"/>
            <a:ext cx="1316216" cy="317902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TC SLDWY</a:t>
            </a:r>
            <a:endParaRPr lang="de-DE" sz="2000" dirty="0">
              <a:solidFill>
                <a:srgbClr val="006600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29" name="Textfeld 2"/>
          <p:cNvSpPr txBox="1">
            <a:spLocks noChangeArrowheads="1"/>
          </p:cNvSpPr>
          <p:nvPr/>
        </p:nvSpPr>
        <p:spPr bwMode="auto">
          <a:xfrm>
            <a:off x="7908384" y="2190032"/>
            <a:ext cx="1668258" cy="317901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Mr. X CEF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30" name="Textfeld 2"/>
          <p:cNvSpPr txBox="1">
            <a:spLocks noChangeArrowheads="1"/>
          </p:cNvSpPr>
          <p:nvPr/>
        </p:nvSpPr>
        <p:spPr bwMode="auto">
          <a:xfrm>
            <a:off x="4627795" y="1687637"/>
            <a:ext cx="1316216" cy="317902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solidFill>
                  <a:srgbClr val="0066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TC SLDWY</a:t>
            </a:r>
            <a:endParaRPr lang="de-DE" sz="2000" dirty="0">
              <a:solidFill>
                <a:srgbClr val="006600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12973" y="2530576"/>
            <a:ext cx="160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2000" dirty="0">
                <a:solidFill>
                  <a:srgbClr val="006600"/>
                </a:solidFill>
              </a:rPr>
              <a:t>und fragt TC</a:t>
            </a:r>
          </a:p>
        </p:txBody>
      </p:sp>
      <p:sp>
        <p:nvSpPr>
          <p:cNvPr id="11" name="Rechteck 10"/>
          <p:cNvSpPr/>
          <p:nvPr/>
        </p:nvSpPr>
        <p:spPr>
          <a:xfrm>
            <a:off x="5692482" y="2971899"/>
            <a:ext cx="3671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solidFill>
                  <a:srgbClr val="006600"/>
                </a:solidFill>
              </a:rPr>
              <a:t>und antwortet mit der signierten Information</a:t>
            </a:r>
          </a:p>
        </p:txBody>
      </p:sp>
      <p:sp>
        <p:nvSpPr>
          <p:cNvPr id="34" name="Rechteck 33"/>
          <p:cNvSpPr/>
          <p:nvPr/>
        </p:nvSpPr>
        <p:spPr>
          <a:xfrm>
            <a:off x="7994803" y="2651055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BOB-AG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740412" y="361279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BOB-AG.BGF JMGKKFCGEH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091887" y="4661617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BOB-AG.BGF </a:t>
            </a:r>
            <a:r>
              <a:rPr lang="de-DE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BOB-AG.BGF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13774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6" grpId="0"/>
      <p:bldP spid="5" grpId="0"/>
      <p:bldP spid="11" grpId="0"/>
      <p:bldP spid="34" grpId="0"/>
      <p:bldP spid="35" grpId="0"/>
      <p:bldP spid="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Zertifikat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45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" y="4197351"/>
            <a:ext cx="8964613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 algn="l">
              <a:lnSpc>
                <a:spcPct val="80000"/>
              </a:lnSpc>
              <a:spcBef>
                <a:spcPct val="50000"/>
              </a:spcBef>
              <a:defRPr/>
            </a:pPr>
            <a:endParaRPr lang="de-DE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" y="686331"/>
            <a:ext cx="39909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722760"/>
            <a:ext cx="39909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13166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46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" y="4197351"/>
            <a:ext cx="8964613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 algn="l">
              <a:lnSpc>
                <a:spcPct val="80000"/>
              </a:lnSpc>
              <a:spcBef>
                <a:spcPct val="50000"/>
              </a:spcBef>
              <a:defRPr/>
            </a:pPr>
            <a:endParaRPr lang="de-DE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45191" y="2300414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6600"/>
                </a:solidFill>
              </a:rPr>
              <a:t>Alice</a:t>
            </a:r>
            <a:endParaRPr lang="de-DE" sz="2000" dirty="0"/>
          </a:p>
        </p:txBody>
      </p:sp>
      <p:sp>
        <p:nvSpPr>
          <p:cNvPr id="8" name="Rechteck 7"/>
          <p:cNvSpPr/>
          <p:nvPr/>
        </p:nvSpPr>
        <p:spPr>
          <a:xfrm>
            <a:off x="6606914" y="2255720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6600"/>
                </a:solidFill>
              </a:rPr>
              <a:t>Bob-AG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45" y="1886488"/>
            <a:ext cx="814037" cy="81403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84" y="1785204"/>
            <a:ext cx="870627" cy="870627"/>
          </a:xfrm>
          <a:prstGeom prst="rect">
            <a:avLst/>
          </a:prstGeom>
        </p:spPr>
      </p:pic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7790392" y="1941885"/>
            <a:ext cx="1146988" cy="6358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FDB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15179" y="418141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6600"/>
                </a:solidFill>
              </a:rPr>
              <a:t>Alice</a:t>
            </a:r>
            <a:endParaRPr lang="de-DE" sz="2000" dirty="0"/>
          </a:p>
        </p:txBody>
      </p:sp>
      <p:sp>
        <p:nvSpPr>
          <p:cNvPr id="13" name="Rechteck 12"/>
          <p:cNvSpPr/>
          <p:nvPr/>
        </p:nvSpPr>
        <p:spPr>
          <a:xfrm>
            <a:off x="6676902" y="4136721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6600"/>
                </a:solidFill>
              </a:rPr>
              <a:t>Bob-AG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33" y="3767489"/>
            <a:ext cx="814037" cy="81403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72" y="3666205"/>
            <a:ext cx="870627" cy="870627"/>
          </a:xfrm>
          <a:prstGeom prst="rect">
            <a:avLst/>
          </a:prstGeom>
        </p:spPr>
      </p:pic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7860380" y="3822886"/>
            <a:ext cx="1146988" cy="6358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BGF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FDB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3457689" y="3901029"/>
            <a:ext cx="1146988" cy="635803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36000" tIns="36000" rIns="36000" bIns="36000" anchor="ctr" anchorCtr="0">
            <a:noAutofit/>
          </a:bodyPr>
          <a:lstStyle/>
          <a:p>
            <a:pPr algn="l">
              <a:spcAft>
                <a:spcPts val="0"/>
              </a:spcAft>
              <a:tabLst>
                <a:tab pos="741680" algn="l"/>
              </a:tabLs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+: IKU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algn="l">
              <a:spcAft>
                <a:spcPts val="0"/>
              </a:spcAft>
            </a:pPr>
            <a:r>
              <a:rPr lang="de-DE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-: JUK</a:t>
            </a:r>
            <a:endParaRPr lang="de-DE" sz="20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33803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E-Mail-Verschlüsselung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47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" y="4197351"/>
            <a:ext cx="8964613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 algn="l">
              <a:lnSpc>
                <a:spcPct val="80000"/>
              </a:lnSpc>
              <a:spcBef>
                <a:spcPct val="50000"/>
              </a:spcBef>
              <a:defRPr/>
            </a:pPr>
            <a:endParaRPr lang="de-DE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52" y="1201316"/>
            <a:ext cx="8153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14921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E-Mail-Verschlüsselung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B080-1BFC-46A8-8B92-B47A4A8BD88E}" type="slidenum">
              <a:rPr lang="de-DE" altLang="en-US" smtClean="0">
                <a:solidFill>
                  <a:srgbClr val="FFFFCC"/>
                </a:solidFill>
              </a:rPr>
              <a:pPr/>
              <a:t>48</a:t>
            </a:fld>
            <a:endParaRPr lang="de-DE" altLang="en-US" dirty="0">
              <a:solidFill>
                <a:srgbClr val="FFFFCC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8000" y="4197351"/>
            <a:ext cx="8964613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 algn="l">
              <a:lnSpc>
                <a:spcPct val="80000"/>
              </a:lnSpc>
              <a:spcBef>
                <a:spcPct val="50000"/>
              </a:spcBef>
              <a:defRPr/>
            </a:pPr>
            <a:endParaRPr lang="de-DE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05" y="1017146"/>
            <a:ext cx="5913316" cy="4480897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</p:spTree>
    <p:extLst>
      <p:ext uri="{BB962C8B-B14F-4D97-AF65-F5344CB8AC3E}">
        <p14:creationId xmlns:p14="http://schemas.microsoft.com/office/powerpoint/2010/main" val="17824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Anregungen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Inf</a:t>
            </a:r>
            <a:r>
              <a:rPr lang="de-DE" dirty="0"/>
              <a:t>-Schule: </a:t>
            </a:r>
            <a:br>
              <a:rPr lang="de-DE" dirty="0"/>
            </a:br>
            <a:r>
              <a:rPr lang="de-DE" dirty="0">
                <a:hlinkClick r:id="rId3"/>
              </a:rPr>
              <a:t>https://www.inf-schule.de/kommunikation/kryptologie</a:t>
            </a:r>
            <a:r>
              <a:rPr lang="de-DE" dirty="0"/>
              <a:t> </a:t>
            </a:r>
          </a:p>
          <a:p>
            <a:r>
              <a:rPr lang="de-DE" dirty="0"/>
              <a:t>Sicherheit macht Schule: </a:t>
            </a:r>
            <a:br>
              <a:rPr lang="de-DE" dirty="0"/>
            </a:br>
            <a:r>
              <a:rPr lang="de-DE" dirty="0">
                <a:hlinkClick r:id="rId4"/>
              </a:rPr>
              <a:t>https://www.sicherheit-macht-schule.de/</a:t>
            </a:r>
            <a:r>
              <a:rPr lang="de-DE" dirty="0"/>
              <a:t> </a:t>
            </a:r>
          </a:p>
          <a:p>
            <a:r>
              <a:rPr lang="de-DE" dirty="0"/>
              <a:t>Verfahrensübersicht</a:t>
            </a:r>
            <a:br>
              <a:rPr lang="de-DE" dirty="0"/>
            </a:br>
            <a:r>
              <a:rPr lang="de-DE" dirty="0">
                <a:hlinkClick r:id="rId5"/>
              </a:rPr>
              <a:t>http://kryptografie.de/kryptografie/index.htm</a:t>
            </a:r>
            <a:r>
              <a:rPr lang="de-DE" dirty="0"/>
              <a:t> </a:t>
            </a:r>
          </a:p>
          <a:p>
            <a:r>
              <a:rPr lang="de-DE" dirty="0" err="1"/>
              <a:t>Krypto</a:t>
            </a:r>
            <a:r>
              <a:rPr lang="de-DE" dirty="0"/>
              <a:t> im Advent: </a:t>
            </a:r>
          </a:p>
          <a:p>
            <a:pPr marL="344487" lvl="1" indent="0">
              <a:buNone/>
            </a:pPr>
            <a:r>
              <a:rPr lang="de-DE" dirty="0">
                <a:hlinkClick r:id="rId6"/>
              </a:rPr>
              <a:t>https://www.krypto-im-advent.</a:t>
            </a:r>
            <a:r>
              <a:rPr lang="de-DE">
                <a:hlinkClick r:id="rId6"/>
              </a:rPr>
              <a:t>de/</a:t>
            </a:r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49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9962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Mini-Mehl oder </a:t>
            </a:r>
            <a:r>
              <a:rPr lang="de-DE" dirty="0" err="1"/>
              <a:t>MailKids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5</a:t>
            </a:fld>
            <a:endParaRPr lang="de-DE" alt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AB1B94-03F4-4FD6-89F4-3C71580F4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37" y="1190099"/>
            <a:ext cx="7716041" cy="403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1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Rahmenplan Klasse 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6</a:t>
            </a:fld>
            <a:endParaRPr lang="de-DE" alt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F23E11-FA64-41DA-95B2-291382C37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76" y="1057300"/>
            <a:ext cx="7632848" cy="42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Rahmenplan Klasse 9 Gy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7</a:t>
            </a:fld>
            <a:endParaRPr lang="de-DE" alt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763BE3-5D07-464B-A92A-0B38754558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40"/>
          <a:stretch/>
        </p:blipFill>
        <p:spPr>
          <a:xfrm>
            <a:off x="1335585" y="1131587"/>
            <a:ext cx="7952901" cy="2255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C441E7-2551-4444-B40F-24DCBB85B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20" b="28581"/>
          <a:stretch/>
        </p:blipFill>
        <p:spPr>
          <a:xfrm>
            <a:off x="1335585" y="3387004"/>
            <a:ext cx="7952901" cy="175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8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Rahmenplan Klasse 10 </a:t>
            </a:r>
            <a:r>
              <a:rPr lang="de-DE" dirty="0" err="1"/>
              <a:t>RegS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8</a:t>
            </a:fld>
            <a:endParaRPr lang="de-DE" alt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>
                <a:solidFill>
                  <a:srgbClr val="FFFFCC"/>
                </a:solidFill>
              </a:rPr>
              <a:t>CC BY-SA 4.0 DE T. Hempel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C45597-7F4A-420D-90DA-A46ACEAFE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013"/>
          <a:stretch/>
        </p:blipFill>
        <p:spPr>
          <a:xfrm>
            <a:off x="753558" y="1464587"/>
            <a:ext cx="8898443" cy="621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C9F3515-DD07-4E2C-8E38-D6367403F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19" b="51626"/>
          <a:stretch/>
        </p:blipFill>
        <p:spPr>
          <a:xfrm>
            <a:off x="972033" y="2391392"/>
            <a:ext cx="8383332" cy="8656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9E1C49-372F-4562-8CF5-A254675AB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22"/>
          <a:stretch/>
        </p:blipFill>
        <p:spPr>
          <a:xfrm>
            <a:off x="951172" y="3348003"/>
            <a:ext cx="8383332" cy="14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Informatische Konzepte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921E973E-D60A-4DD9-9E02-2398CD6EF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Klassische symmetrische Verschlüsselungsverfahren</a:t>
            </a:r>
          </a:p>
          <a:p>
            <a:r>
              <a:rPr lang="de-DE" dirty="0"/>
              <a:t>Prinzip der asymmetrischen Verschlüsselung</a:t>
            </a:r>
          </a:p>
          <a:p>
            <a:r>
              <a:rPr lang="de-DE" dirty="0"/>
              <a:t>Klartext, Geheimtext, Klartextalphabet, Geheimtextalphabet</a:t>
            </a:r>
          </a:p>
          <a:p>
            <a:r>
              <a:rPr lang="de-DE" dirty="0"/>
              <a:t>(privater/öffentlicher) Schlüssel</a:t>
            </a:r>
          </a:p>
          <a:p>
            <a:r>
              <a:rPr lang="de-DE" dirty="0"/>
              <a:t>Vertraulichkeit</a:t>
            </a:r>
          </a:p>
          <a:p>
            <a:r>
              <a:rPr lang="de-DE" dirty="0"/>
              <a:t>Integrität</a:t>
            </a:r>
          </a:p>
          <a:p>
            <a:r>
              <a:rPr lang="de-DE" dirty="0"/>
              <a:t>Authentizität</a:t>
            </a:r>
          </a:p>
          <a:p>
            <a:r>
              <a:rPr lang="de-DE" dirty="0"/>
              <a:t>Verbindlichkeit*</a:t>
            </a:r>
          </a:p>
          <a:p>
            <a:r>
              <a:rPr lang="de-DE" dirty="0"/>
              <a:t>Geschichte der Informatik*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CC BY-SA 4.0 DE T. Hempel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C5E-A7FB-493F-97D0-67D0EA0FF6D1}" type="slidenum">
              <a:rPr lang="de-DE" altLang="en-US" smtClean="0"/>
              <a:pPr/>
              <a:t>9</a:t>
            </a:fld>
            <a:endParaRPr lang="de-DE" alt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315AE8-72F3-437D-B88F-B1ACBDDDA37F}"/>
              </a:ext>
            </a:extLst>
          </p:cNvPr>
          <p:cNvSpPr txBox="1"/>
          <p:nvPr/>
        </p:nvSpPr>
        <p:spPr>
          <a:xfrm>
            <a:off x="8976664" y="5173339"/>
            <a:ext cx="1183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6600"/>
                </a:solidFill>
              </a:rPr>
              <a:t>*optional</a:t>
            </a:r>
          </a:p>
        </p:txBody>
      </p:sp>
    </p:spTree>
    <p:extLst>
      <p:ext uri="{BB962C8B-B14F-4D97-AF65-F5344CB8AC3E}">
        <p14:creationId xmlns:p14="http://schemas.microsoft.com/office/powerpoint/2010/main" val="1037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theme/theme1.xml><?xml version="1.0" encoding="utf-8"?>
<a:theme xmlns:a="http://schemas.openxmlformats.org/drawingml/2006/main" name="Netzwerk">
  <a:themeElements>
    <a:clrScheme name="Netzwerk 14">
      <a:dk1>
        <a:srgbClr val="808080"/>
      </a:dk1>
      <a:lt1>
        <a:srgbClr val="FFFFCC"/>
      </a:lt1>
      <a:dk2>
        <a:srgbClr val="29527B"/>
      </a:dk2>
      <a:lt2>
        <a:srgbClr val="FFFFFF"/>
      </a:lt2>
      <a:accent1>
        <a:srgbClr val="CCCC00"/>
      </a:accent1>
      <a:accent2>
        <a:srgbClr val="669999"/>
      </a:accent2>
      <a:accent3>
        <a:srgbClr val="ACB3BF"/>
      </a:accent3>
      <a:accent4>
        <a:srgbClr val="DADAAE"/>
      </a:accent4>
      <a:accent5>
        <a:srgbClr val="E2E2AA"/>
      </a:accent5>
      <a:accent6>
        <a:srgbClr val="5C8A8A"/>
      </a:accent6>
      <a:hlink>
        <a:srgbClr val="003300"/>
      </a:hlink>
      <a:folHlink>
        <a:srgbClr val="006600"/>
      </a:folHlink>
    </a:clrScheme>
    <a:fontScheme name="Netz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zwe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1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FF6600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12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FF9933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13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003300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14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003300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empel_Kopf_Fuß">
  <a:themeElements>
    <a:clrScheme name="Netzwerk 14">
      <a:dk1>
        <a:srgbClr val="808080"/>
      </a:dk1>
      <a:lt1>
        <a:srgbClr val="FFFFCC"/>
      </a:lt1>
      <a:dk2>
        <a:srgbClr val="29527B"/>
      </a:dk2>
      <a:lt2>
        <a:srgbClr val="FFFFFF"/>
      </a:lt2>
      <a:accent1>
        <a:srgbClr val="CCCC00"/>
      </a:accent1>
      <a:accent2>
        <a:srgbClr val="669999"/>
      </a:accent2>
      <a:accent3>
        <a:srgbClr val="ACB3BF"/>
      </a:accent3>
      <a:accent4>
        <a:srgbClr val="DADAAE"/>
      </a:accent4>
      <a:accent5>
        <a:srgbClr val="E2E2AA"/>
      </a:accent5>
      <a:accent6>
        <a:srgbClr val="5C8A8A"/>
      </a:accent6>
      <a:hlink>
        <a:srgbClr val="003300"/>
      </a:hlink>
      <a:folHlink>
        <a:srgbClr val="006600"/>
      </a:folHlink>
    </a:clrScheme>
    <a:fontScheme name="Netz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zwe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zwerk 11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FF6600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12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FF9933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13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003300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zwerk 14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003300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2299</Words>
  <Application>Microsoft Office PowerPoint</Application>
  <PresentationFormat>Benutzerdefiniert</PresentationFormat>
  <Paragraphs>741</Paragraphs>
  <Slides>49</Slides>
  <Notes>46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49</vt:i4>
      </vt:variant>
    </vt:vector>
  </HeadingPairs>
  <TitlesOfParts>
    <vt:vector size="57" baseType="lpstr">
      <vt:lpstr>Arial</vt:lpstr>
      <vt:lpstr>Courier New</vt:lpstr>
      <vt:lpstr>Galeforce BTN</vt:lpstr>
      <vt:lpstr>Times New Roman</vt:lpstr>
      <vt:lpstr>Trebuchet MS</vt:lpstr>
      <vt:lpstr>Wingdings</vt:lpstr>
      <vt:lpstr>Netzwerk</vt:lpstr>
      <vt:lpstr>Hempel_Kopf_Fuß</vt:lpstr>
      <vt:lpstr>Sicher kommunizieren  mithilfe der  Kryptologie</vt:lpstr>
      <vt:lpstr>Ziele des Workshops</vt:lpstr>
      <vt:lpstr>Inhalte des WS</vt:lpstr>
      <vt:lpstr>Rahmenplan Klasse 6</vt:lpstr>
      <vt:lpstr>Mini-Mehl oder MailKids</vt:lpstr>
      <vt:lpstr>Rahmenplan Klasse 7</vt:lpstr>
      <vt:lpstr>Rahmenplan Klasse 9 Gy</vt:lpstr>
      <vt:lpstr>Rahmenplan Klasse 10 RegS</vt:lpstr>
      <vt:lpstr>Informatische Konzepte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Sicherheitsziele</vt:lpstr>
      <vt:lpstr>Sicherheitsziele</vt:lpstr>
      <vt:lpstr>Sicherheitsziele</vt:lpstr>
      <vt:lpstr>Sicherheitsziele</vt:lpstr>
      <vt:lpstr>Grundbegriffe</vt:lpstr>
      <vt:lpstr>Grundbegriffe</vt:lpstr>
      <vt:lpstr>Grundbegriffe</vt:lpstr>
      <vt:lpstr>Klassische Verschlüsselung</vt:lpstr>
      <vt:lpstr>Steganografie</vt:lpstr>
      <vt:lpstr>Symmetrische Verfahren</vt:lpstr>
      <vt:lpstr>Stationsbetrieb</vt:lpstr>
      <vt:lpstr>Grundproblem aller Verfahren</vt:lpstr>
      <vt:lpstr>Grundproblem aller Verfahren</vt:lpstr>
      <vt:lpstr>Asymmetrische Verfahren</vt:lpstr>
      <vt:lpstr>Asymmetrische Verfahren</vt:lpstr>
      <vt:lpstr>Werkzeug ASYM-Kodierer </vt:lpstr>
      <vt:lpstr>Werkzeug ASYM-Kodierer </vt:lpstr>
      <vt:lpstr>Werkzeug ASYM-Kodierer </vt:lpstr>
      <vt:lpstr>Werkzeug ASYM-Kodierer </vt:lpstr>
      <vt:lpstr>Asymmetrische Verfahren</vt:lpstr>
      <vt:lpstr>Aktuelle Verfahren</vt:lpstr>
      <vt:lpstr>Asymmetrische Verfahren</vt:lpstr>
      <vt:lpstr>Digitale Signatur</vt:lpstr>
      <vt:lpstr>Asymmetrische Verfahren</vt:lpstr>
      <vt:lpstr>Asymmetrische Verfahren</vt:lpstr>
      <vt:lpstr>Asymmetrische Verfahren</vt:lpstr>
      <vt:lpstr>Asymmetrische Verfahren</vt:lpstr>
      <vt:lpstr>Zertifikate und Trustcenter</vt:lpstr>
      <vt:lpstr>Asymmetrische Verfahren</vt:lpstr>
      <vt:lpstr>Zertifikat</vt:lpstr>
      <vt:lpstr>Ausblick</vt:lpstr>
      <vt:lpstr>E-Mail-Verschlüsselung</vt:lpstr>
      <vt:lpstr>E-Mail-Verschlüsselung</vt:lpstr>
      <vt:lpstr>Anregungen</vt:lpstr>
    </vt:vector>
  </TitlesOfParts>
  <Company>Tino Hempel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Modellschule und  Medienkonzept  Tino Hempel</dc:title>
  <dc:subject>Word für Zentralaufgaben</dc:subject>
  <dc:creator>Tino Hempel</dc:creator>
  <cp:lastModifiedBy>Tino Hempel</cp:lastModifiedBy>
  <cp:revision>560</cp:revision>
  <cp:lastPrinted>2017-01-21T15:52:23Z</cp:lastPrinted>
  <dcterms:created xsi:type="dcterms:W3CDTF">2002-12-22T11:09:17Z</dcterms:created>
  <dcterms:modified xsi:type="dcterms:W3CDTF">2020-02-08T16:52:50Z</dcterms:modified>
</cp:coreProperties>
</file>