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98" r:id="rId2"/>
    <p:sldId id="263" r:id="rId3"/>
    <p:sldId id="264" r:id="rId4"/>
    <p:sldId id="267" r:id="rId5"/>
    <p:sldId id="266" r:id="rId6"/>
    <p:sldId id="297" r:id="rId7"/>
    <p:sldId id="268" r:id="rId8"/>
    <p:sldId id="269" r:id="rId9"/>
    <p:sldId id="288" r:id="rId10"/>
    <p:sldId id="275" r:id="rId11"/>
    <p:sldId id="289" r:id="rId12"/>
    <p:sldId id="291" r:id="rId13"/>
    <p:sldId id="292" r:id="rId14"/>
    <p:sldId id="276" r:id="rId15"/>
    <p:sldId id="294" r:id="rId16"/>
    <p:sldId id="271" r:id="rId17"/>
    <p:sldId id="295" r:id="rId18"/>
    <p:sldId id="277" r:id="rId19"/>
    <p:sldId id="281" r:id="rId20"/>
    <p:sldId id="280" r:id="rId21"/>
    <p:sldId id="296" r:id="rId22"/>
    <p:sldId id="272" r:id="rId23"/>
    <p:sldId id="273" r:id="rId24"/>
    <p:sldId id="278" r:id="rId25"/>
    <p:sldId id="279" r:id="rId26"/>
  </p:sldIdLst>
  <p:sldSz cx="12192000" cy="6858000"/>
  <p:notesSz cx="7104063" cy="10234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onhard Otte" initials="LO" lastIdx="8" clrIdx="0">
    <p:extLst>
      <p:ext uri="{19B8F6BF-5375-455C-9EA6-DF929625EA0E}">
        <p15:presenceInfo xmlns:p15="http://schemas.microsoft.com/office/powerpoint/2012/main" userId="7247e71b08d2c2b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295" autoAdjust="0"/>
    <p:restoredTop sz="94660"/>
  </p:normalViewPr>
  <p:slideViewPr>
    <p:cSldViewPr snapToGrid="0">
      <p:cViewPr>
        <p:scale>
          <a:sx n="75" d="100"/>
          <a:sy n="75" d="100"/>
        </p:scale>
        <p:origin x="1338" y="8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6411906E-DB31-4DBC-B0C9-D649C67D908A}" type="datetimeFigureOut">
              <a:rPr lang="de-DE" smtClean="0"/>
              <a:t>20.09.2018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767DC2D-3AF8-4BE4-8C4D-9BB1DEBCD086}" type="slidenum">
              <a:rPr lang="de-DE" smtClean="0"/>
              <a:t>‹Nr.›</a:t>
            </a:fld>
            <a:endParaRPr lang="de-DE"/>
          </a:p>
        </p:txBody>
      </p:sp>
    </p:spTree>
    <p:extLst>
      <p:ext uri="{BB962C8B-B14F-4D97-AF65-F5344CB8AC3E}">
        <p14:creationId xmlns:p14="http://schemas.microsoft.com/office/powerpoint/2010/main" val="1972535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6411906E-DB31-4DBC-B0C9-D649C67D908A}" type="datetimeFigureOut">
              <a:rPr lang="de-DE" smtClean="0"/>
              <a:t>20.09.2018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767DC2D-3AF8-4BE4-8C4D-9BB1DEBCD086}" type="slidenum">
              <a:rPr lang="de-DE" smtClean="0"/>
              <a:t>‹Nr.›</a:t>
            </a:fld>
            <a:endParaRPr lang="de-DE"/>
          </a:p>
        </p:txBody>
      </p:sp>
    </p:spTree>
    <p:extLst>
      <p:ext uri="{BB962C8B-B14F-4D97-AF65-F5344CB8AC3E}">
        <p14:creationId xmlns:p14="http://schemas.microsoft.com/office/powerpoint/2010/main" val="416769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6411906E-DB31-4DBC-B0C9-D649C67D908A}" type="datetimeFigureOut">
              <a:rPr lang="de-DE" smtClean="0"/>
              <a:t>20.09.2018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767DC2D-3AF8-4BE4-8C4D-9BB1DEBCD086}" type="slidenum">
              <a:rPr lang="de-DE" smtClean="0"/>
              <a:t>‹Nr.›</a:t>
            </a:fld>
            <a:endParaRPr lang="de-DE"/>
          </a:p>
        </p:txBody>
      </p:sp>
    </p:spTree>
    <p:extLst>
      <p:ext uri="{BB962C8B-B14F-4D97-AF65-F5344CB8AC3E}">
        <p14:creationId xmlns:p14="http://schemas.microsoft.com/office/powerpoint/2010/main" val="1686880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6411906E-DB31-4DBC-B0C9-D649C67D908A}" type="datetimeFigureOut">
              <a:rPr lang="de-DE" smtClean="0"/>
              <a:t>20.09.2018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767DC2D-3AF8-4BE4-8C4D-9BB1DEBCD086}" type="slidenum">
              <a:rPr lang="de-DE" smtClean="0"/>
              <a:t>‹Nr.›</a:t>
            </a:fld>
            <a:endParaRPr lang="de-DE"/>
          </a:p>
        </p:txBody>
      </p:sp>
    </p:spTree>
    <p:extLst>
      <p:ext uri="{BB962C8B-B14F-4D97-AF65-F5344CB8AC3E}">
        <p14:creationId xmlns:p14="http://schemas.microsoft.com/office/powerpoint/2010/main" val="2473192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Formatvorlagen des Textmasters bearbeiten</a:t>
            </a:r>
          </a:p>
        </p:txBody>
      </p:sp>
      <p:sp>
        <p:nvSpPr>
          <p:cNvPr id="4" name="Datumsplatzhalter 3"/>
          <p:cNvSpPr>
            <a:spLocks noGrp="1"/>
          </p:cNvSpPr>
          <p:nvPr>
            <p:ph type="dt" sz="half" idx="10"/>
          </p:nvPr>
        </p:nvSpPr>
        <p:spPr/>
        <p:txBody>
          <a:bodyPr/>
          <a:lstStyle/>
          <a:p>
            <a:fld id="{6411906E-DB31-4DBC-B0C9-D649C67D908A}" type="datetimeFigureOut">
              <a:rPr lang="de-DE" smtClean="0"/>
              <a:t>20.09.2018</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767DC2D-3AF8-4BE4-8C4D-9BB1DEBCD086}" type="slidenum">
              <a:rPr lang="de-DE" smtClean="0"/>
              <a:t>‹Nr.›</a:t>
            </a:fld>
            <a:endParaRPr lang="de-DE"/>
          </a:p>
        </p:txBody>
      </p:sp>
    </p:spTree>
    <p:extLst>
      <p:ext uri="{BB962C8B-B14F-4D97-AF65-F5344CB8AC3E}">
        <p14:creationId xmlns:p14="http://schemas.microsoft.com/office/powerpoint/2010/main" val="149784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6411906E-DB31-4DBC-B0C9-D649C67D908A}" type="datetimeFigureOut">
              <a:rPr lang="de-DE" smtClean="0"/>
              <a:t>20.09.2018</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767DC2D-3AF8-4BE4-8C4D-9BB1DEBCD086}" type="slidenum">
              <a:rPr lang="de-DE" smtClean="0"/>
              <a:t>‹Nr.›</a:t>
            </a:fld>
            <a:endParaRPr lang="de-DE"/>
          </a:p>
        </p:txBody>
      </p:sp>
    </p:spTree>
    <p:extLst>
      <p:ext uri="{BB962C8B-B14F-4D97-AF65-F5344CB8AC3E}">
        <p14:creationId xmlns:p14="http://schemas.microsoft.com/office/powerpoint/2010/main" val="1951453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6411906E-DB31-4DBC-B0C9-D649C67D908A}" type="datetimeFigureOut">
              <a:rPr lang="de-DE" smtClean="0"/>
              <a:t>20.09.2018</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2767DC2D-3AF8-4BE4-8C4D-9BB1DEBCD086}" type="slidenum">
              <a:rPr lang="de-DE" smtClean="0"/>
              <a:t>‹Nr.›</a:t>
            </a:fld>
            <a:endParaRPr lang="de-DE"/>
          </a:p>
        </p:txBody>
      </p:sp>
    </p:spTree>
    <p:extLst>
      <p:ext uri="{BB962C8B-B14F-4D97-AF65-F5344CB8AC3E}">
        <p14:creationId xmlns:p14="http://schemas.microsoft.com/office/powerpoint/2010/main" val="2713177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6411906E-DB31-4DBC-B0C9-D649C67D908A}" type="datetimeFigureOut">
              <a:rPr lang="de-DE" smtClean="0"/>
              <a:t>20.09.2018</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2767DC2D-3AF8-4BE4-8C4D-9BB1DEBCD086}" type="slidenum">
              <a:rPr lang="de-DE" smtClean="0"/>
              <a:t>‹Nr.›</a:t>
            </a:fld>
            <a:endParaRPr lang="de-DE"/>
          </a:p>
        </p:txBody>
      </p:sp>
    </p:spTree>
    <p:extLst>
      <p:ext uri="{BB962C8B-B14F-4D97-AF65-F5344CB8AC3E}">
        <p14:creationId xmlns:p14="http://schemas.microsoft.com/office/powerpoint/2010/main" val="465084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6411906E-DB31-4DBC-B0C9-D649C67D908A}" type="datetimeFigureOut">
              <a:rPr lang="de-DE" smtClean="0"/>
              <a:t>20.09.2018</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2767DC2D-3AF8-4BE4-8C4D-9BB1DEBCD086}" type="slidenum">
              <a:rPr lang="de-DE" smtClean="0"/>
              <a:t>‹Nr.›</a:t>
            </a:fld>
            <a:endParaRPr lang="de-DE"/>
          </a:p>
        </p:txBody>
      </p:sp>
    </p:spTree>
    <p:extLst>
      <p:ext uri="{BB962C8B-B14F-4D97-AF65-F5344CB8AC3E}">
        <p14:creationId xmlns:p14="http://schemas.microsoft.com/office/powerpoint/2010/main" val="534930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6411906E-DB31-4DBC-B0C9-D649C67D908A}" type="datetimeFigureOut">
              <a:rPr lang="de-DE" smtClean="0"/>
              <a:t>20.09.2018</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767DC2D-3AF8-4BE4-8C4D-9BB1DEBCD086}" type="slidenum">
              <a:rPr lang="de-DE" smtClean="0"/>
              <a:t>‹Nr.›</a:t>
            </a:fld>
            <a:endParaRPr lang="de-DE"/>
          </a:p>
        </p:txBody>
      </p:sp>
    </p:spTree>
    <p:extLst>
      <p:ext uri="{BB962C8B-B14F-4D97-AF65-F5344CB8AC3E}">
        <p14:creationId xmlns:p14="http://schemas.microsoft.com/office/powerpoint/2010/main" val="4117627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6411906E-DB31-4DBC-B0C9-D649C67D908A}" type="datetimeFigureOut">
              <a:rPr lang="de-DE" smtClean="0"/>
              <a:t>20.09.2018</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767DC2D-3AF8-4BE4-8C4D-9BB1DEBCD086}" type="slidenum">
              <a:rPr lang="de-DE" smtClean="0"/>
              <a:t>‹Nr.›</a:t>
            </a:fld>
            <a:endParaRPr lang="de-DE"/>
          </a:p>
        </p:txBody>
      </p:sp>
    </p:spTree>
    <p:extLst>
      <p:ext uri="{BB962C8B-B14F-4D97-AF65-F5344CB8AC3E}">
        <p14:creationId xmlns:p14="http://schemas.microsoft.com/office/powerpoint/2010/main" val="2212845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11906E-DB31-4DBC-B0C9-D649C67D908A}" type="datetimeFigureOut">
              <a:rPr lang="de-DE" smtClean="0"/>
              <a:t>20.09.2018</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67DC2D-3AF8-4BE4-8C4D-9BB1DEBCD086}" type="slidenum">
              <a:rPr lang="de-DE" smtClean="0"/>
              <a:t>‹Nr.›</a:t>
            </a:fld>
            <a:endParaRPr lang="de-DE"/>
          </a:p>
        </p:txBody>
      </p:sp>
    </p:spTree>
    <p:extLst>
      <p:ext uri="{BB962C8B-B14F-4D97-AF65-F5344CB8AC3E}">
        <p14:creationId xmlns:p14="http://schemas.microsoft.com/office/powerpoint/2010/main" val="168679002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s://www.youtube.com/watch?v=JXG3eXFaguE&amp;t=2695s" TargetMode="External"/><Relationship Id="rId5" Type="http://schemas.openxmlformats.org/officeDocument/2006/relationships/image" Target="../media/image4.pn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Einführung in Stunde</a:t>
            </a:r>
            <a:endParaRPr lang="de-DE" dirty="0"/>
          </a:p>
        </p:txBody>
      </p:sp>
    </p:spTree>
    <p:extLst>
      <p:ext uri="{BB962C8B-B14F-4D97-AF65-F5344CB8AC3E}">
        <p14:creationId xmlns:p14="http://schemas.microsoft.com/office/powerpoint/2010/main" val="4963444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1" y="-128814"/>
            <a:ext cx="12192000" cy="6986814"/>
          </a:xfrm>
          <a:prstGeom prst="rect">
            <a:avLst/>
          </a:prstGeom>
        </p:spPr>
      </p:pic>
      <p:pic>
        <p:nvPicPr>
          <p:cNvPr id="8" name="Grafik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28816"/>
            <a:ext cx="12191999" cy="6986816"/>
          </a:xfrm>
          <a:prstGeom prst="rect">
            <a:avLst/>
          </a:prstGeom>
        </p:spPr>
      </p:pic>
      <p:sp>
        <p:nvSpPr>
          <p:cNvPr id="4" name="Rechteck 3"/>
          <p:cNvSpPr/>
          <p:nvPr/>
        </p:nvSpPr>
        <p:spPr>
          <a:xfrm>
            <a:off x="2413000" y="2335448"/>
            <a:ext cx="7874000" cy="1015663"/>
          </a:xfrm>
          <a:prstGeom prst="rect">
            <a:avLst/>
          </a:prstGeom>
        </p:spPr>
        <p:txBody>
          <a:bodyPr wrap="square">
            <a:spAutoFit/>
          </a:bodyPr>
          <a:lstStyle/>
          <a:p>
            <a:r>
              <a:rPr lang="de-DE" sz="2000" dirty="0">
                <a:latin typeface="Viner Hand ITC" panose="03070502030502020203" pitchFamily="66" charset="0"/>
              </a:rPr>
              <a:t>Die Buchstaben bleiben wo sie sind, aber nicht was sie sind. (Aber jeder kann nachschlagen, was sie bedeuten!) Man nennt so etwas </a:t>
            </a:r>
            <a:r>
              <a:rPr lang="de-DE" sz="2000" dirty="0" smtClean="0">
                <a:latin typeface="Viner Hand ITC" panose="03070502030502020203" pitchFamily="66" charset="0"/>
              </a:rPr>
              <a:t>einen Code</a:t>
            </a:r>
            <a:r>
              <a:rPr lang="de-DE" sz="2000" dirty="0">
                <a:latin typeface="Viner Hand ITC" panose="03070502030502020203" pitchFamily="66" charset="0"/>
              </a:rPr>
              <a:t>. Mit einem Code soll nichts geheim gehalten </a:t>
            </a:r>
            <a:r>
              <a:rPr lang="de-DE" sz="2000" dirty="0" smtClean="0">
                <a:latin typeface="Viner Hand ITC" panose="03070502030502020203" pitchFamily="66" charset="0"/>
              </a:rPr>
              <a:t>werden.</a:t>
            </a:r>
            <a:endParaRPr lang="de-DE" sz="2000" dirty="0">
              <a:latin typeface="Viner Hand ITC" panose="03070502030502020203" pitchFamily="66" charset="0"/>
            </a:endParaRPr>
          </a:p>
        </p:txBody>
      </p:sp>
      <p:sp>
        <p:nvSpPr>
          <p:cNvPr id="6" name="Rechteck 5"/>
          <p:cNvSpPr/>
          <p:nvPr/>
        </p:nvSpPr>
        <p:spPr>
          <a:xfrm>
            <a:off x="-2" y="1026473"/>
            <a:ext cx="6096000" cy="769441"/>
          </a:xfrm>
          <a:prstGeom prst="rect">
            <a:avLst/>
          </a:prstGeom>
        </p:spPr>
        <p:txBody>
          <a:bodyPr>
            <a:spAutoFit/>
          </a:bodyPr>
          <a:lstStyle/>
          <a:p>
            <a:pPr algn="ctr"/>
            <a:r>
              <a:rPr lang="de-DE" sz="4400" dirty="0" smtClean="0">
                <a:latin typeface="Viner Hand ITC" panose="03070502030502020203" pitchFamily="66" charset="0"/>
              </a:rPr>
              <a:t>Code</a:t>
            </a:r>
            <a:endParaRPr lang="de-DE" sz="4400" dirty="0">
              <a:latin typeface="Viner Hand ITC" panose="03070502030502020203" pitchFamily="66" charset="0"/>
            </a:endParaRPr>
          </a:p>
        </p:txBody>
      </p:sp>
      <p:pic>
        <p:nvPicPr>
          <p:cNvPr id="10" name="Grafik 9"/>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6095998" y="-142296"/>
            <a:ext cx="6096002" cy="6986814"/>
          </a:xfrm>
          <a:prstGeom prst="rect">
            <a:avLst/>
          </a:prstGeom>
        </p:spPr>
      </p:pic>
      <p:sp>
        <p:nvSpPr>
          <p:cNvPr id="11" name="Rechteck 10"/>
          <p:cNvSpPr/>
          <p:nvPr/>
        </p:nvSpPr>
        <p:spPr>
          <a:xfrm>
            <a:off x="6551765" y="3976194"/>
            <a:ext cx="5187350" cy="2585323"/>
          </a:xfrm>
          <a:prstGeom prst="rect">
            <a:avLst/>
          </a:prstGeom>
          <a:ln>
            <a:solidFill>
              <a:schemeClr val="tx1"/>
            </a:solidFill>
          </a:ln>
        </p:spPr>
        <p:txBody>
          <a:bodyPr wrap="square">
            <a:spAutoFit/>
          </a:bodyPr>
          <a:lstStyle/>
          <a:p>
            <a:r>
              <a:rPr lang="de-DE" dirty="0" smtClean="0"/>
              <a:t>Der </a:t>
            </a:r>
            <a:r>
              <a:rPr lang="de-DE" dirty="0"/>
              <a:t>Schlüsselbuchstabe ist hier »A«. Möchtest du nun den Buchstaben »S« verschlüsseln, so folgst du der Linie bei »S« und landest bei »Q«. </a:t>
            </a:r>
            <a:r>
              <a:rPr lang="de-DE" dirty="0" smtClean="0"/>
              <a:t>Dann wird der Rotor um eine Position nach rechts </a:t>
            </a:r>
            <a:r>
              <a:rPr lang="de-DE" dirty="0"/>
              <a:t>gedreht, der Pfeil steht nun auf dem B. Dann verschlüsselst du den nächsten Buchstaben. Die Verbindungen der Buchstaben haben sich nun auch verschoben, so dass z.B. als zweiter Buchstabe ein »C« durch ein »D« verschlüsselt wird.</a:t>
            </a:r>
          </a:p>
        </p:txBody>
      </p:sp>
      <p:pic>
        <p:nvPicPr>
          <p:cNvPr id="12" name="Grafik 11"/>
          <p:cNvPicPr>
            <a:picLocks noChangeAspect="1"/>
          </p:cNvPicPr>
          <p:nvPr/>
        </p:nvPicPr>
        <p:blipFill>
          <a:blip r:embed="rId5"/>
          <a:stretch>
            <a:fillRect/>
          </a:stretch>
        </p:blipFill>
        <p:spPr>
          <a:xfrm>
            <a:off x="7361387" y="423862"/>
            <a:ext cx="3268683" cy="2999656"/>
          </a:xfrm>
          <a:prstGeom prst="rect">
            <a:avLst/>
          </a:prstGeom>
          <a:ln>
            <a:noFill/>
          </a:ln>
          <a:effectLst>
            <a:softEdge rad="112500"/>
          </a:effectLst>
        </p:spPr>
      </p:pic>
      <p:pic>
        <p:nvPicPr>
          <p:cNvPr id="13" name="Grafik 12"/>
          <p:cNvPicPr>
            <a:picLocks noChangeAspect="1"/>
          </p:cNvPicPr>
          <p:nvPr/>
        </p:nvPicPr>
        <p:blipFill>
          <a:blip r:embed="rId6"/>
          <a:stretch>
            <a:fillRect/>
          </a:stretch>
        </p:blipFill>
        <p:spPr>
          <a:xfrm>
            <a:off x="7867562" y="887643"/>
            <a:ext cx="2052815" cy="206529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42760531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1" y="-128814"/>
            <a:ext cx="12192000" cy="6986814"/>
          </a:xfrm>
          <a:prstGeom prst="rect">
            <a:avLst/>
          </a:prstGeom>
        </p:spPr>
      </p:pic>
      <p:pic>
        <p:nvPicPr>
          <p:cNvPr id="8" name="Grafik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28816"/>
            <a:ext cx="12191999" cy="6986816"/>
          </a:xfrm>
          <a:prstGeom prst="rect">
            <a:avLst/>
          </a:prstGeom>
        </p:spPr>
      </p:pic>
      <p:sp>
        <p:nvSpPr>
          <p:cNvPr id="4" name="Rechteck 3"/>
          <p:cNvSpPr/>
          <p:nvPr/>
        </p:nvSpPr>
        <p:spPr>
          <a:xfrm>
            <a:off x="2413000" y="2335448"/>
            <a:ext cx="7874000" cy="1015663"/>
          </a:xfrm>
          <a:prstGeom prst="rect">
            <a:avLst/>
          </a:prstGeom>
        </p:spPr>
        <p:txBody>
          <a:bodyPr wrap="square">
            <a:spAutoFit/>
          </a:bodyPr>
          <a:lstStyle/>
          <a:p>
            <a:r>
              <a:rPr lang="de-DE" sz="2000" dirty="0">
                <a:latin typeface="Viner Hand ITC" panose="03070502030502020203" pitchFamily="66" charset="0"/>
              </a:rPr>
              <a:t>Die Buchstaben bleiben wo sie sind, aber nicht was sie sind. (Aber jeder kann nachschlagen, was sie bedeuten!) Man nennt so etwas </a:t>
            </a:r>
            <a:r>
              <a:rPr lang="de-DE" sz="2000" dirty="0" smtClean="0">
                <a:latin typeface="Viner Hand ITC" panose="03070502030502020203" pitchFamily="66" charset="0"/>
              </a:rPr>
              <a:t>einen Code</a:t>
            </a:r>
            <a:r>
              <a:rPr lang="de-DE" sz="2000" dirty="0">
                <a:latin typeface="Viner Hand ITC" panose="03070502030502020203" pitchFamily="66" charset="0"/>
              </a:rPr>
              <a:t>. Mit einem Code soll nichts geheim gehalten </a:t>
            </a:r>
            <a:r>
              <a:rPr lang="de-DE" sz="2000" dirty="0" smtClean="0">
                <a:latin typeface="Viner Hand ITC" panose="03070502030502020203" pitchFamily="66" charset="0"/>
              </a:rPr>
              <a:t>werden.</a:t>
            </a:r>
            <a:endParaRPr lang="de-DE" sz="2000" dirty="0">
              <a:latin typeface="Viner Hand ITC" panose="03070502030502020203" pitchFamily="66" charset="0"/>
            </a:endParaRPr>
          </a:p>
        </p:txBody>
      </p:sp>
      <p:sp>
        <p:nvSpPr>
          <p:cNvPr id="6" name="Rechteck 5"/>
          <p:cNvSpPr/>
          <p:nvPr/>
        </p:nvSpPr>
        <p:spPr>
          <a:xfrm>
            <a:off x="-2" y="1026473"/>
            <a:ext cx="6096000" cy="769441"/>
          </a:xfrm>
          <a:prstGeom prst="rect">
            <a:avLst/>
          </a:prstGeom>
        </p:spPr>
        <p:txBody>
          <a:bodyPr>
            <a:spAutoFit/>
          </a:bodyPr>
          <a:lstStyle/>
          <a:p>
            <a:pPr algn="ctr"/>
            <a:r>
              <a:rPr lang="de-DE" sz="4400" dirty="0" smtClean="0">
                <a:latin typeface="Viner Hand ITC" panose="03070502030502020203" pitchFamily="66" charset="0"/>
              </a:rPr>
              <a:t>Code</a:t>
            </a:r>
            <a:endParaRPr lang="de-DE" sz="4400" dirty="0">
              <a:latin typeface="Viner Hand ITC" panose="03070502030502020203" pitchFamily="66" charset="0"/>
            </a:endParaRPr>
          </a:p>
        </p:txBody>
      </p:sp>
      <p:pic>
        <p:nvPicPr>
          <p:cNvPr id="7" name="Grafik 6"/>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2" y="-128814"/>
            <a:ext cx="6096000" cy="6986814"/>
          </a:xfrm>
          <a:prstGeom prst="rect">
            <a:avLst/>
          </a:prstGeom>
        </p:spPr>
      </p:pic>
      <p:sp>
        <p:nvSpPr>
          <p:cNvPr id="9" name="Textfeld 8"/>
          <p:cNvSpPr txBox="1"/>
          <p:nvPr/>
        </p:nvSpPr>
        <p:spPr>
          <a:xfrm>
            <a:off x="183012" y="110606"/>
            <a:ext cx="5329268" cy="5324535"/>
          </a:xfrm>
          <a:prstGeom prst="rect">
            <a:avLst/>
          </a:prstGeom>
          <a:noFill/>
        </p:spPr>
        <p:txBody>
          <a:bodyPr wrap="square" rtlCol="0">
            <a:spAutoFit/>
          </a:bodyPr>
          <a:lstStyle/>
          <a:p>
            <a:r>
              <a:rPr lang="de-DE" sz="2000" dirty="0">
                <a:latin typeface="Viner Hand ITC" panose="03070502030502020203" pitchFamily="66" charset="0"/>
              </a:rPr>
              <a:t>So wird mit Rotoren verschlüsselt: </a:t>
            </a:r>
            <a:endParaRPr lang="de-DE" sz="2000" dirty="0" smtClean="0">
              <a:latin typeface="Viner Hand ITC" panose="03070502030502020203" pitchFamily="66" charset="0"/>
            </a:endParaRPr>
          </a:p>
          <a:p>
            <a:r>
              <a:rPr lang="de-DE" sz="2000" dirty="0" smtClean="0">
                <a:latin typeface="Viner Hand ITC" panose="03070502030502020203" pitchFamily="66" charset="0"/>
              </a:rPr>
              <a:t>• </a:t>
            </a:r>
            <a:r>
              <a:rPr lang="de-DE" sz="2000" dirty="0">
                <a:latin typeface="Viner Hand ITC" panose="03070502030502020203" pitchFamily="66" charset="0"/>
              </a:rPr>
              <a:t>Sender und Empfänger einigen sich auf einen Schlüsselbuchstaben. </a:t>
            </a:r>
            <a:endParaRPr lang="de-DE" sz="2000" dirty="0" smtClean="0">
              <a:latin typeface="Viner Hand ITC" panose="03070502030502020203" pitchFamily="66" charset="0"/>
            </a:endParaRPr>
          </a:p>
          <a:p>
            <a:r>
              <a:rPr lang="de-DE" sz="2000" dirty="0" smtClean="0">
                <a:latin typeface="Viner Hand ITC" panose="03070502030502020203" pitchFamily="66" charset="0"/>
              </a:rPr>
              <a:t>• </a:t>
            </a:r>
            <a:r>
              <a:rPr lang="de-DE" sz="2000" dirty="0">
                <a:latin typeface="Viner Hand ITC" panose="03070502030502020203" pitchFamily="66" charset="0"/>
              </a:rPr>
              <a:t>Der Rotor wird so eingestellt, dass der Pfeil auf den Schlüsselbuchstaben zeigt. </a:t>
            </a:r>
            <a:endParaRPr lang="de-DE" sz="2000" dirty="0" smtClean="0">
              <a:latin typeface="Viner Hand ITC" panose="03070502030502020203" pitchFamily="66" charset="0"/>
            </a:endParaRPr>
          </a:p>
          <a:p>
            <a:r>
              <a:rPr lang="de-DE" sz="2000" dirty="0" smtClean="0">
                <a:latin typeface="Viner Hand ITC" panose="03070502030502020203" pitchFamily="66" charset="0"/>
              </a:rPr>
              <a:t>• </a:t>
            </a:r>
            <a:r>
              <a:rPr lang="de-DE" sz="2000" dirty="0">
                <a:latin typeface="Viner Hand ITC" panose="03070502030502020203" pitchFamily="66" charset="0"/>
              </a:rPr>
              <a:t>Jeder Buchstabe der Nachricht wird durch den Buchstaben ersetzt, der sich am anderen Ende der auf dem Rotor eingezeichneten Verbindung </a:t>
            </a:r>
            <a:r>
              <a:rPr lang="de-DE" sz="2000" dirty="0" smtClean="0">
                <a:latin typeface="Viner Hand ITC" panose="03070502030502020203" pitchFamily="66" charset="0"/>
              </a:rPr>
              <a:t>befindet</a:t>
            </a:r>
            <a:r>
              <a:rPr lang="de-DE" sz="2000" dirty="0">
                <a:latin typeface="Viner Hand ITC" panose="03070502030502020203" pitchFamily="66" charset="0"/>
              </a:rPr>
              <a:t>. </a:t>
            </a:r>
            <a:endParaRPr lang="de-DE" sz="2000" dirty="0" smtClean="0">
              <a:latin typeface="Viner Hand ITC" panose="03070502030502020203" pitchFamily="66" charset="0"/>
            </a:endParaRPr>
          </a:p>
          <a:p>
            <a:r>
              <a:rPr lang="de-DE" sz="2000" dirty="0" smtClean="0">
                <a:latin typeface="Viner Hand ITC" panose="03070502030502020203" pitchFamily="66" charset="0"/>
              </a:rPr>
              <a:t>• </a:t>
            </a:r>
            <a:r>
              <a:rPr lang="de-DE" sz="2000" dirty="0">
                <a:latin typeface="Viner Hand ITC" panose="03070502030502020203" pitchFamily="66" charset="0"/>
              </a:rPr>
              <a:t>Immer, wenn du einen Buchstaben verschlüsselt hast, wird der Rotor im Uhrzeigersinn eine Position weiter gedreht</a:t>
            </a:r>
            <a:r>
              <a:rPr lang="de-DE" sz="2000" dirty="0" smtClean="0">
                <a:latin typeface="Viner Hand ITC" panose="03070502030502020203" pitchFamily="66" charset="0"/>
              </a:rPr>
              <a:t>.</a:t>
            </a:r>
          </a:p>
          <a:p>
            <a:r>
              <a:rPr lang="de-DE" sz="2000" dirty="0" smtClean="0">
                <a:latin typeface="Viner Hand ITC" panose="03070502030502020203" pitchFamily="66" charset="0"/>
              </a:rPr>
              <a:t> </a:t>
            </a:r>
          </a:p>
          <a:p>
            <a:r>
              <a:rPr lang="de-DE" sz="2000" dirty="0" smtClean="0">
                <a:latin typeface="Viner Hand ITC" panose="03070502030502020203" pitchFamily="66" charset="0"/>
              </a:rPr>
              <a:t>Zum </a:t>
            </a:r>
            <a:r>
              <a:rPr lang="de-DE" sz="2000" dirty="0">
                <a:latin typeface="Viner Hand ITC" panose="03070502030502020203" pitchFamily="66" charset="0"/>
              </a:rPr>
              <a:t>Entschlüsseln muss erneut der Schlüsselbuchstabe eingestellt werden, dann wird von vorn bis hinten entschlüsselt.</a:t>
            </a:r>
          </a:p>
        </p:txBody>
      </p:sp>
    </p:spTree>
    <p:extLst>
      <p:ext uri="{BB962C8B-B14F-4D97-AF65-F5344CB8AC3E}">
        <p14:creationId xmlns:p14="http://schemas.microsoft.com/office/powerpoint/2010/main" val="11585987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1" y="-128814"/>
            <a:ext cx="12192000" cy="6986814"/>
          </a:xfrm>
          <a:prstGeom prst="rect">
            <a:avLst/>
          </a:prstGeom>
        </p:spPr>
      </p:pic>
      <p:pic>
        <p:nvPicPr>
          <p:cNvPr id="8" name="Grafik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28816"/>
            <a:ext cx="12191999" cy="6986816"/>
          </a:xfrm>
          <a:prstGeom prst="rect">
            <a:avLst/>
          </a:prstGeom>
        </p:spPr>
      </p:pic>
      <p:sp>
        <p:nvSpPr>
          <p:cNvPr id="7" name="Rechteck 6"/>
          <p:cNvSpPr/>
          <p:nvPr/>
        </p:nvSpPr>
        <p:spPr>
          <a:xfrm>
            <a:off x="2082800" y="2385534"/>
            <a:ext cx="8305800" cy="1631216"/>
          </a:xfrm>
          <a:prstGeom prst="rect">
            <a:avLst/>
          </a:prstGeom>
        </p:spPr>
        <p:txBody>
          <a:bodyPr wrap="square">
            <a:spAutoFit/>
          </a:bodyPr>
          <a:lstStyle/>
          <a:p>
            <a:r>
              <a:rPr lang="de-DE" sz="2000" dirty="0">
                <a:latin typeface="Viner Hand ITC" panose="03070502030502020203" pitchFamily="66" charset="0"/>
              </a:rPr>
              <a:t>Die Buchstaben bleiben wo sie sind, aber nicht was sie sind. Was sie sind, ist immer wieder verschieden. Solche Verschlüsselungen heißen polyalphabetische Substitution. (Das Wort Substitution ist abgeleitet vom lateinischen Wort </a:t>
            </a:r>
            <a:r>
              <a:rPr lang="de-DE" sz="2000" dirty="0" err="1">
                <a:latin typeface="Viner Hand ITC" panose="03070502030502020203" pitchFamily="66" charset="0"/>
              </a:rPr>
              <a:t>substituere</a:t>
            </a:r>
            <a:r>
              <a:rPr lang="de-DE" sz="2000" dirty="0">
                <a:latin typeface="Viner Hand ITC" panose="03070502030502020203" pitchFamily="66" charset="0"/>
              </a:rPr>
              <a:t> = ersetzen. </a:t>
            </a:r>
            <a:r>
              <a:rPr lang="de-DE" sz="2000" dirty="0" err="1">
                <a:latin typeface="Viner Hand ITC" panose="03070502030502020203" pitchFamily="66" charset="0"/>
              </a:rPr>
              <a:t>Poly</a:t>
            </a:r>
            <a:r>
              <a:rPr lang="de-DE" sz="2000" dirty="0">
                <a:latin typeface="Viner Hand ITC" panose="03070502030502020203" pitchFamily="66" charset="0"/>
              </a:rPr>
              <a:t> heißt viel.)</a:t>
            </a:r>
          </a:p>
        </p:txBody>
      </p:sp>
      <p:sp>
        <p:nvSpPr>
          <p:cNvPr id="9" name="Rechteck 8"/>
          <p:cNvSpPr/>
          <p:nvPr/>
        </p:nvSpPr>
        <p:spPr>
          <a:xfrm>
            <a:off x="1563058" y="1308431"/>
            <a:ext cx="8825542" cy="707886"/>
          </a:xfrm>
          <a:prstGeom prst="rect">
            <a:avLst/>
          </a:prstGeom>
        </p:spPr>
        <p:txBody>
          <a:bodyPr wrap="square">
            <a:spAutoFit/>
          </a:bodyPr>
          <a:lstStyle/>
          <a:p>
            <a:pPr algn="ctr"/>
            <a:r>
              <a:rPr lang="de-DE" sz="4000" dirty="0" smtClean="0">
                <a:latin typeface="Viner Hand ITC" panose="03070502030502020203" pitchFamily="66" charset="0"/>
              </a:rPr>
              <a:t>polyalphabetische Substitution</a:t>
            </a:r>
            <a:endParaRPr lang="de-DE" sz="4000" dirty="0">
              <a:latin typeface="Viner Hand ITC" panose="03070502030502020203" pitchFamily="66" charset="0"/>
            </a:endParaRPr>
          </a:p>
        </p:txBody>
      </p:sp>
      <p:pic>
        <p:nvPicPr>
          <p:cNvPr id="6" name="Grafik 5"/>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0" y="-128814"/>
            <a:ext cx="6064370" cy="6986814"/>
          </a:xfrm>
          <a:prstGeom prst="rect">
            <a:avLst/>
          </a:prstGeom>
        </p:spPr>
      </p:pic>
      <p:sp>
        <p:nvSpPr>
          <p:cNvPr id="10" name="Textfeld 9"/>
          <p:cNvSpPr txBox="1"/>
          <p:nvPr/>
        </p:nvSpPr>
        <p:spPr>
          <a:xfrm>
            <a:off x="209550" y="128813"/>
            <a:ext cx="5886451" cy="6894195"/>
          </a:xfrm>
          <a:prstGeom prst="rect">
            <a:avLst/>
          </a:prstGeom>
          <a:noFill/>
        </p:spPr>
        <p:txBody>
          <a:bodyPr wrap="square" rtlCol="0">
            <a:spAutoFit/>
          </a:bodyPr>
          <a:lstStyle/>
          <a:p>
            <a:r>
              <a:rPr lang="de-DE" sz="2000" dirty="0" smtClean="0">
                <a:latin typeface="Viner Hand ITC" panose="03070502030502020203" pitchFamily="66" charset="0"/>
              </a:rPr>
              <a:t>Code - Morsealphabet:</a:t>
            </a:r>
          </a:p>
          <a:p>
            <a:endParaRPr lang="de-DE" sz="2000" dirty="0">
              <a:latin typeface="Viner Hand ITC" panose="03070502030502020203" pitchFamily="66" charset="0"/>
            </a:endParaRPr>
          </a:p>
          <a:p>
            <a:r>
              <a:rPr lang="de-DE" sz="1400" dirty="0">
                <a:latin typeface="Viner Hand ITC" panose="03070502030502020203" pitchFamily="66" charset="0"/>
              </a:rPr>
              <a:t>1832, noch vor der </a:t>
            </a:r>
            <a:r>
              <a:rPr lang="de-DE" sz="1400" dirty="0" err="1">
                <a:latin typeface="Viner Hand ITC" panose="03070502030502020203" pitchFamily="66" charset="0"/>
              </a:rPr>
              <a:t>Erﬁndung</a:t>
            </a:r>
            <a:r>
              <a:rPr lang="de-DE" sz="1400" dirty="0">
                <a:latin typeface="Viner Hand ITC" panose="03070502030502020203" pitchFamily="66" charset="0"/>
              </a:rPr>
              <a:t> des Telefons, erfand der Amerikaner Samuel Morse einen Apparat, den Morsetelegraphen. Mit dessen Hilfe konnten Nachrichten über große Entfernungen hinweg übermittelt werden. </a:t>
            </a:r>
            <a:r>
              <a:rPr lang="de-DE" sz="1400" dirty="0" smtClean="0">
                <a:latin typeface="Viner Hand ITC" panose="03070502030502020203" pitchFamily="66" charset="0"/>
              </a:rPr>
              <a:t>Es </a:t>
            </a:r>
            <a:r>
              <a:rPr lang="de-DE" sz="1400" dirty="0">
                <a:latin typeface="Viner Hand ITC" panose="03070502030502020203" pitchFamily="66" charset="0"/>
              </a:rPr>
              <a:t>konnten allerdings keine gesprochenen Worte übertragen werden, sondern lediglich kurze und lange elektrische Impulse.</a:t>
            </a:r>
          </a:p>
          <a:p>
            <a:r>
              <a:rPr lang="de-DE" sz="1400" dirty="0">
                <a:latin typeface="Viner Hand ITC" panose="03070502030502020203" pitchFamily="66" charset="0"/>
              </a:rPr>
              <a:t>Deshalb dachte sich Samuel Morse ein Alphabet aus, das nur aus kurzen und langen Signalen bestand</a:t>
            </a:r>
            <a:r>
              <a:rPr lang="de-DE" sz="1400" dirty="0" smtClean="0">
                <a:latin typeface="Viner Hand ITC" panose="03070502030502020203" pitchFamily="66" charset="0"/>
              </a:rPr>
              <a:t>:</a:t>
            </a:r>
          </a:p>
          <a:p>
            <a:endParaRPr lang="de-DE" sz="2000" dirty="0">
              <a:latin typeface="Viner Hand ITC" panose="03070502030502020203" pitchFamily="66" charset="0"/>
            </a:endParaRPr>
          </a:p>
          <a:p>
            <a:r>
              <a:rPr lang="de-DE" sz="2000" dirty="0" smtClean="0">
                <a:latin typeface="Viner Hand ITC" panose="03070502030502020203" pitchFamily="66" charset="0"/>
              </a:rPr>
              <a:t>A	</a:t>
            </a:r>
            <a:r>
              <a:rPr lang="de-DE" sz="2400" dirty="0" smtClean="0">
                <a:latin typeface="Viner Hand ITC" panose="03070502030502020203" pitchFamily="66" charset="0"/>
              </a:rPr>
              <a:t>.--</a:t>
            </a:r>
            <a:r>
              <a:rPr lang="de-DE" sz="2000" dirty="0" smtClean="0">
                <a:latin typeface="Viner Hand ITC" panose="03070502030502020203" pitchFamily="66" charset="0"/>
              </a:rPr>
              <a:t>		N	-.</a:t>
            </a:r>
          </a:p>
          <a:p>
            <a:r>
              <a:rPr lang="de-DE" sz="2000" dirty="0" smtClean="0">
                <a:latin typeface="Viner Hand ITC" panose="03070502030502020203" pitchFamily="66" charset="0"/>
              </a:rPr>
              <a:t>B  	-…		O	---</a:t>
            </a:r>
          </a:p>
          <a:p>
            <a:r>
              <a:rPr lang="de-DE" sz="2000" dirty="0" smtClean="0">
                <a:latin typeface="Viner Hand ITC" panose="03070502030502020203" pitchFamily="66" charset="0"/>
              </a:rPr>
              <a:t>C	-.-</a:t>
            </a:r>
            <a:r>
              <a:rPr lang="de-DE" sz="2000" dirty="0">
                <a:latin typeface="Viner Hand ITC" panose="03070502030502020203" pitchFamily="66" charset="0"/>
              </a:rPr>
              <a:t>.</a:t>
            </a:r>
            <a:r>
              <a:rPr lang="de-DE" sz="2000" dirty="0" smtClean="0">
                <a:latin typeface="Viner Hand ITC" panose="03070502030502020203" pitchFamily="66" charset="0"/>
              </a:rPr>
              <a:t>		P	.--.</a:t>
            </a:r>
          </a:p>
          <a:p>
            <a:r>
              <a:rPr lang="de-DE" sz="2000" dirty="0" smtClean="0">
                <a:latin typeface="Viner Hand ITC" panose="03070502030502020203" pitchFamily="66" charset="0"/>
              </a:rPr>
              <a:t>D	-..		Q	--.-</a:t>
            </a:r>
          </a:p>
          <a:p>
            <a:r>
              <a:rPr lang="de-DE" sz="2000" dirty="0" smtClean="0">
                <a:latin typeface="Viner Hand ITC" panose="03070502030502020203" pitchFamily="66" charset="0"/>
              </a:rPr>
              <a:t>E	.		R	.-.</a:t>
            </a:r>
          </a:p>
          <a:p>
            <a:r>
              <a:rPr lang="de-DE" sz="2000" dirty="0" smtClean="0">
                <a:latin typeface="Viner Hand ITC" panose="03070502030502020203" pitchFamily="66" charset="0"/>
              </a:rPr>
              <a:t>F	..-.		S	…</a:t>
            </a:r>
          </a:p>
          <a:p>
            <a:r>
              <a:rPr lang="de-DE" sz="2000" dirty="0" smtClean="0">
                <a:latin typeface="Viner Hand ITC" panose="03070502030502020203" pitchFamily="66" charset="0"/>
              </a:rPr>
              <a:t>G	--.		T	-</a:t>
            </a:r>
          </a:p>
          <a:p>
            <a:r>
              <a:rPr lang="de-DE" sz="2000" dirty="0" smtClean="0">
                <a:latin typeface="Viner Hand ITC" panose="03070502030502020203" pitchFamily="66" charset="0"/>
              </a:rPr>
              <a:t>H	….		U	..-</a:t>
            </a:r>
          </a:p>
          <a:p>
            <a:r>
              <a:rPr lang="de-DE" sz="2000" dirty="0" smtClean="0">
                <a:latin typeface="Viner Hand ITC" panose="03070502030502020203" pitchFamily="66" charset="0"/>
              </a:rPr>
              <a:t>I	..		V	…-</a:t>
            </a:r>
          </a:p>
          <a:p>
            <a:r>
              <a:rPr lang="de-DE" sz="2000" dirty="0" smtClean="0">
                <a:latin typeface="Viner Hand ITC" panose="03070502030502020203" pitchFamily="66" charset="0"/>
              </a:rPr>
              <a:t>J	.---		W	.--</a:t>
            </a:r>
          </a:p>
          <a:p>
            <a:r>
              <a:rPr lang="de-DE" sz="2000" dirty="0" smtClean="0">
                <a:latin typeface="Viner Hand ITC" panose="03070502030502020203" pitchFamily="66" charset="0"/>
              </a:rPr>
              <a:t>K	-.-		X	-..-</a:t>
            </a:r>
          </a:p>
          <a:p>
            <a:r>
              <a:rPr lang="de-DE" sz="2000" dirty="0" smtClean="0">
                <a:latin typeface="Viner Hand ITC" panose="03070502030502020203" pitchFamily="66" charset="0"/>
              </a:rPr>
              <a:t>L	.-..		Y	-.--</a:t>
            </a:r>
          </a:p>
          <a:p>
            <a:r>
              <a:rPr lang="de-DE" sz="2000" dirty="0" smtClean="0">
                <a:latin typeface="Viner Hand ITC" panose="03070502030502020203" pitchFamily="66" charset="0"/>
              </a:rPr>
              <a:t>M	--		Z	--..</a:t>
            </a:r>
          </a:p>
          <a:p>
            <a:endParaRPr lang="de-DE" sz="2000" dirty="0" smtClean="0">
              <a:latin typeface="Viner Hand ITC" panose="03070502030502020203" pitchFamily="66" charset="0"/>
            </a:endParaRPr>
          </a:p>
        </p:txBody>
      </p:sp>
    </p:spTree>
    <p:extLst>
      <p:ext uri="{BB962C8B-B14F-4D97-AF65-F5344CB8AC3E}">
        <p14:creationId xmlns:p14="http://schemas.microsoft.com/office/powerpoint/2010/main" val="254513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1" y="-128814"/>
            <a:ext cx="12192000" cy="6986814"/>
          </a:xfrm>
          <a:prstGeom prst="rect">
            <a:avLst/>
          </a:prstGeom>
        </p:spPr>
      </p:pic>
      <p:pic>
        <p:nvPicPr>
          <p:cNvPr id="8" name="Grafik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28816"/>
            <a:ext cx="12191999" cy="6986816"/>
          </a:xfrm>
          <a:prstGeom prst="rect">
            <a:avLst/>
          </a:prstGeom>
        </p:spPr>
      </p:pic>
      <p:sp>
        <p:nvSpPr>
          <p:cNvPr id="7" name="Rechteck 6"/>
          <p:cNvSpPr/>
          <p:nvPr/>
        </p:nvSpPr>
        <p:spPr>
          <a:xfrm>
            <a:off x="2082800" y="2385534"/>
            <a:ext cx="8305800" cy="1631216"/>
          </a:xfrm>
          <a:prstGeom prst="rect">
            <a:avLst/>
          </a:prstGeom>
        </p:spPr>
        <p:txBody>
          <a:bodyPr wrap="square">
            <a:spAutoFit/>
          </a:bodyPr>
          <a:lstStyle/>
          <a:p>
            <a:r>
              <a:rPr lang="de-DE" sz="2000" dirty="0">
                <a:latin typeface="Viner Hand ITC" panose="03070502030502020203" pitchFamily="66" charset="0"/>
              </a:rPr>
              <a:t>Die Buchstaben bleiben wo sie sind, aber nicht was sie sind. Was sie sind, ist immer wieder verschieden. Solche Verschlüsselungen heißen polyalphabetische Substitution. (Das Wort Substitution ist abgeleitet vom lateinischen Wort </a:t>
            </a:r>
            <a:r>
              <a:rPr lang="de-DE" sz="2000" dirty="0" err="1">
                <a:latin typeface="Viner Hand ITC" panose="03070502030502020203" pitchFamily="66" charset="0"/>
              </a:rPr>
              <a:t>substituere</a:t>
            </a:r>
            <a:r>
              <a:rPr lang="de-DE" sz="2000" dirty="0">
                <a:latin typeface="Viner Hand ITC" panose="03070502030502020203" pitchFamily="66" charset="0"/>
              </a:rPr>
              <a:t> = ersetzen. </a:t>
            </a:r>
            <a:r>
              <a:rPr lang="de-DE" sz="2000" dirty="0" err="1">
                <a:latin typeface="Viner Hand ITC" panose="03070502030502020203" pitchFamily="66" charset="0"/>
              </a:rPr>
              <a:t>Poly</a:t>
            </a:r>
            <a:r>
              <a:rPr lang="de-DE" sz="2000" dirty="0">
                <a:latin typeface="Viner Hand ITC" panose="03070502030502020203" pitchFamily="66" charset="0"/>
              </a:rPr>
              <a:t> heißt viel.)</a:t>
            </a:r>
          </a:p>
        </p:txBody>
      </p:sp>
      <p:sp>
        <p:nvSpPr>
          <p:cNvPr id="9" name="Rechteck 8"/>
          <p:cNvSpPr/>
          <p:nvPr/>
        </p:nvSpPr>
        <p:spPr>
          <a:xfrm>
            <a:off x="1563058" y="1308431"/>
            <a:ext cx="8825542" cy="707886"/>
          </a:xfrm>
          <a:prstGeom prst="rect">
            <a:avLst/>
          </a:prstGeom>
        </p:spPr>
        <p:txBody>
          <a:bodyPr wrap="square">
            <a:spAutoFit/>
          </a:bodyPr>
          <a:lstStyle/>
          <a:p>
            <a:pPr algn="ctr"/>
            <a:r>
              <a:rPr lang="de-DE" sz="4000" dirty="0" smtClean="0">
                <a:latin typeface="Viner Hand ITC" panose="03070502030502020203" pitchFamily="66" charset="0"/>
              </a:rPr>
              <a:t>polyalphabetische Substitution</a:t>
            </a:r>
            <a:endParaRPr lang="de-DE" sz="4000" dirty="0">
              <a:latin typeface="Viner Hand ITC" panose="03070502030502020203" pitchFamily="66" charset="0"/>
            </a:endParaRPr>
          </a:p>
        </p:txBody>
      </p:sp>
      <p:pic>
        <p:nvPicPr>
          <p:cNvPr id="6" name="Grafik 5"/>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6121877" y="-128816"/>
            <a:ext cx="6064370" cy="6986814"/>
          </a:xfrm>
          <a:prstGeom prst="rect">
            <a:avLst/>
          </a:prstGeom>
        </p:spPr>
      </p:pic>
      <p:sp>
        <p:nvSpPr>
          <p:cNvPr id="11" name="Textfeld 10"/>
          <p:cNvSpPr txBox="1"/>
          <p:nvPr/>
        </p:nvSpPr>
        <p:spPr>
          <a:xfrm>
            <a:off x="6305549" y="128813"/>
            <a:ext cx="5886451" cy="2862322"/>
          </a:xfrm>
          <a:prstGeom prst="rect">
            <a:avLst/>
          </a:prstGeom>
          <a:noFill/>
        </p:spPr>
        <p:txBody>
          <a:bodyPr wrap="square" rtlCol="0">
            <a:spAutoFit/>
          </a:bodyPr>
          <a:lstStyle/>
          <a:p>
            <a:r>
              <a:rPr lang="de-DE" sz="2000" dirty="0" err="1" smtClean="0">
                <a:latin typeface="Viner Hand ITC" panose="03070502030502020203" pitchFamily="66" charset="0"/>
              </a:rPr>
              <a:t>Steganographie</a:t>
            </a:r>
            <a:r>
              <a:rPr lang="de-DE" sz="2000" dirty="0" smtClean="0">
                <a:latin typeface="Viner Hand ITC" panose="03070502030502020203" pitchFamily="66" charset="0"/>
              </a:rPr>
              <a:t>:</a:t>
            </a:r>
          </a:p>
          <a:p>
            <a:endParaRPr lang="de-DE" sz="2000" dirty="0">
              <a:latin typeface="Viner Hand ITC" panose="03070502030502020203" pitchFamily="66" charset="0"/>
            </a:endParaRPr>
          </a:p>
          <a:p>
            <a:r>
              <a:rPr lang="de-DE" sz="2000" dirty="0">
                <a:latin typeface="Viner Hand ITC" panose="03070502030502020203" pitchFamily="66" charset="0"/>
              </a:rPr>
              <a:t>Bei der </a:t>
            </a:r>
            <a:r>
              <a:rPr lang="de-DE" sz="2000" dirty="0" err="1">
                <a:latin typeface="Viner Hand ITC" panose="03070502030502020203" pitchFamily="66" charset="0"/>
              </a:rPr>
              <a:t>Steganographie</a:t>
            </a:r>
            <a:r>
              <a:rPr lang="de-DE" sz="2000" dirty="0">
                <a:latin typeface="Viner Hand ITC" panose="03070502030502020203" pitchFamily="66" charset="0"/>
              </a:rPr>
              <a:t> werden Nachrichten in Medien versteckt, z.B. in Bildern. Wenn du dir das Bild nur kurz ansiehst, fällt dir gar nicht auf, das hier eine Nachricht enthalten sein könnte. Texte oder Bilder, in denen Nachrichten versteckt wurden, heißen </a:t>
            </a:r>
            <a:r>
              <a:rPr lang="de-DE" sz="2000" dirty="0" err="1">
                <a:latin typeface="Viner Hand ITC" panose="03070502030502020203" pitchFamily="66" charset="0"/>
              </a:rPr>
              <a:t>Semagramme</a:t>
            </a:r>
            <a:r>
              <a:rPr lang="de-DE" sz="2000" dirty="0">
                <a:latin typeface="Viner Hand ITC" panose="03070502030502020203" pitchFamily="66" charset="0"/>
              </a:rPr>
              <a:t>.</a:t>
            </a:r>
          </a:p>
          <a:p>
            <a:endParaRPr lang="de-DE" sz="2000" dirty="0" smtClean="0">
              <a:latin typeface="Viner Hand ITC" panose="03070502030502020203" pitchFamily="66" charset="0"/>
            </a:endParaRPr>
          </a:p>
        </p:txBody>
      </p:sp>
      <p:pic>
        <p:nvPicPr>
          <p:cNvPr id="12" name="Grafik 11"/>
          <p:cNvPicPr>
            <a:picLocks noChangeAspect="1"/>
          </p:cNvPicPr>
          <p:nvPr/>
        </p:nvPicPr>
        <p:blipFill rotWithShape="1">
          <a:blip r:embed="rId5"/>
          <a:srcRect l="1497" t="1968" r="1892" b="1743"/>
          <a:stretch/>
        </p:blipFill>
        <p:spPr>
          <a:xfrm>
            <a:off x="8178800" y="2774949"/>
            <a:ext cx="2489200" cy="1973147"/>
          </a:xfrm>
          <a:prstGeom prst="rect">
            <a:avLst/>
          </a:prstGeom>
          <a:ln>
            <a:noFill/>
          </a:ln>
          <a:effectLst>
            <a:outerShdw blurRad="292100" dist="139700" dir="2700000" algn="tl" rotWithShape="0">
              <a:srgbClr val="333333">
                <a:alpha val="65000"/>
              </a:srgbClr>
            </a:outerShdw>
          </a:effectLst>
        </p:spPr>
      </p:pic>
      <p:sp>
        <p:nvSpPr>
          <p:cNvPr id="13" name="Textfeld 12"/>
          <p:cNvSpPr txBox="1"/>
          <p:nvPr/>
        </p:nvSpPr>
        <p:spPr>
          <a:xfrm>
            <a:off x="6410324" y="5122278"/>
            <a:ext cx="5886451" cy="1323439"/>
          </a:xfrm>
          <a:prstGeom prst="rect">
            <a:avLst/>
          </a:prstGeom>
          <a:noFill/>
        </p:spPr>
        <p:txBody>
          <a:bodyPr wrap="square" rtlCol="0">
            <a:spAutoFit/>
          </a:bodyPr>
          <a:lstStyle/>
          <a:p>
            <a:r>
              <a:rPr lang="de-DE" sz="2000" dirty="0">
                <a:latin typeface="Viner Hand ITC" panose="03070502030502020203" pitchFamily="66" charset="0"/>
              </a:rPr>
              <a:t>Das Bild enthält eine Nachricht im Morsecode. Die Grashalme haben lange und kurze </a:t>
            </a:r>
            <a:r>
              <a:rPr lang="de-DE" sz="2000" dirty="0" err="1">
                <a:latin typeface="Viner Hand ITC" panose="03070502030502020203" pitchFamily="66" charset="0"/>
              </a:rPr>
              <a:t>Stengel</a:t>
            </a:r>
            <a:r>
              <a:rPr lang="de-DE" sz="2000" dirty="0">
                <a:latin typeface="Viner Hand ITC" panose="03070502030502020203" pitchFamily="66" charset="0"/>
              </a:rPr>
              <a:t> und sind zu Büscheln (= Buchstaben) zusammengefasst. </a:t>
            </a:r>
          </a:p>
        </p:txBody>
      </p:sp>
      <p:sp>
        <p:nvSpPr>
          <p:cNvPr id="2" name="Rechteck 1"/>
          <p:cNvSpPr/>
          <p:nvPr/>
        </p:nvSpPr>
        <p:spPr>
          <a:xfrm>
            <a:off x="8858249" y="4457700"/>
            <a:ext cx="1774825" cy="28554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Textfeld 2"/>
          <p:cNvSpPr txBox="1"/>
          <p:nvPr/>
        </p:nvSpPr>
        <p:spPr>
          <a:xfrm>
            <a:off x="7658892" y="4750521"/>
            <a:ext cx="4173537" cy="369332"/>
          </a:xfrm>
          <a:prstGeom prst="rect">
            <a:avLst/>
          </a:prstGeom>
          <a:noFill/>
        </p:spPr>
        <p:txBody>
          <a:bodyPr wrap="square" rtlCol="0">
            <a:spAutoFit/>
          </a:bodyPr>
          <a:lstStyle/>
          <a:p>
            <a:r>
              <a:rPr lang="de-DE" dirty="0" smtClean="0">
                <a:latin typeface="Viner Hand ITC" panose="03070502030502020203" pitchFamily="66" charset="0"/>
              </a:rPr>
              <a:t>.-.. . …. .-. . .-. … .. -. -.. -.. … … ..-. </a:t>
            </a:r>
            <a:endParaRPr lang="de-DE" dirty="0">
              <a:latin typeface="Viner Hand ITC" panose="03070502030502020203" pitchFamily="66" charset="0"/>
            </a:endParaRPr>
          </a:p>
        </p:txBody>
      </p:sp>
    </p:spTree>
    <p:extLst>
      <p:ext uri="{BB962C8B-B14F-4D97-AF65-F5344CB8AC3E}">
        <p14:creationId xmlns:p14="http://schemas.microsoft.com/office/powerpoint/2010/main" val="27722387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1" y="-128814"/>
            <a:ext cx="12192000" cy="6986814"/>
          </a:xfrm>
          <a:prstGeom prst="rect">
            <a:avLst/>
          </a:prstGeom>
        </p:spPr>
      </p:pic>
      <p:pic>
        <p:nvPicPr>
          <p:cNvPr id="8" name="Grafik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28816"/>
            <a:ext cx="12191999" cy="6986816"/>
          </a:xfrm>
          <a:prstGeom prst="rect">
            <a:avLst/>
          </a:prstGeom>
        </p:spPr>
      </p:pic>
      <p:sp>
        <p:nvSpPr>
          <p:cNvPr id="7" name="Rechteck 6"/>
          <p:cNvSpPr/>
          <p:nvPr/>
        </p:nvSpPr>
        <p:spPr>
          <a:xfrm>
            <a:off x="2082800" y="3006636"/>
            <a:ext cx="8305800" cy="1015663"/>
          </a:xfrm>
          <a:prstGeom prst="rect">
            <a:avLst/>
          </a:prstGeom>
        </p:spPr>
        <p:txBody>
          <a:bodyPr wrap="square">
            <a:spAutoFit/>
          </a:bodyPr>
          <a:lstStyle/>
          <a:p>
            <a:r>
              <a:rPr lang="de-DE" sz="2000" dirty="0">
                <a:latin typeface="Viner Hand ITC" panose="03070502030502020203" pitchFamily="66" charset="0"/>
              </a:rPr>
              <a:t>Die Buchstaben bleiben was sie sind, aber nicht wo sie sind. Solche Verschlüsselungen heißen Transposition. (Das Wort Transposition ist abgeleitet vom lateinischen Wort </a:t>
            </a:r>
            <a:r>
              <a:rPr lang="de-DE" sz="2000" dirty="0" err="1">
                <a:latin typeface="Viner Hand ITC" panose="03070502030502020203" pitchFamily="66" charset="0"/>
              </a:rPr>
              <a:t>transponere</a:t>
            </a:r>
            <a:r>
              <a:rPr lang="de-DE" sz="2000" dirty="0">
                <a:latin typeface="Viner Hand ITC" panose="03070502030502020203" pitchFamily="66" charset="0"/>
              </a:rPr>
              <a:t> = verschieben.)</a:t>
            </a:r>
          </a:p>
        </p:txBody>
      </p:sp>
      <p:sp>
        <p:nvSpPr>
          <p:cNvPr id="9" name="Rechteck 8"/>
          <p:cNvSpPr/>
          <p:nvPr/>
        </p:nvSpPr>
        <p:spPr>
          <a:xfrm>
            <a:off x="723900" y="1342936"/>
            <a:ext cx="6096000" cy="707886"/>
          </a:xfrm>
          <a:prstGeom prst="rect">
            <a:avLst/>
          </a:prstGeom>
        </p:spPr>
        <p:txBody>
          <a:bodyPr>
            <a:spAutoFit/>
          </a:bodyPr>
          <a:lstStyle/>
          <a:p>
            <a:pPr algn="ctr"/>
            <a:r>
              <a:rPr lang="de-DE" sz="4000" dirty="0" smtClean="0">
                <a:latin typeface="Viner Hand ITC" panose="03070502030502020203" pitchFamily="66" charset="0"/>
              </a:rPr>
              <a:t>Transposition</a:t>
            </a:r>
            <a:endParaRPr lang="de-DE" sz="4000" dirty="0">
              <a:latin typeface="Viner Hand ITC" panose="03070502030502020203" pitchFamily="66" charset="0"/>
            </a:endParaRPr>
          </a:p>
        </p:txBody>
      </p:sp>
      <p:pic>
        <p:nvPicPr>
          <p:cNvPr id="6" name="Grafik 5"/>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6090248" y="-128816"/>
            <a:ext cx="6101749" cy="6986814"/>
          </a:xfrm>
          <a:prstGeom prst="rect">
            <a:avLst/>
          </a:prstGeom>
        </p:spPr>
      </p:pic>
      <p:sp>
        <p:nvSpPr>
          <p:cNvPr id="10" name="Rechteck 9"/>
          <p:cNvSpPr/>
          <p:nvPr/>
        </p:nvSpPr>
        <p:spPr>
          <a:xfrm>
            <a:off x="6383548" y="2465097"/>
            <a:ext cx="5187350" cy="2585323"/>
          </a:xfrm>
          <a:prstGeom prst="rect">
            <a:avLst/>
          </a:prstGeom>
          <a:ln>
            <a:solidFill>
              <a:schemeClr val="tx1"/>
            </a:solidFill>
          </a:ln>
        </p:spPr>
        <p:txBody>
          <a:bodyPr wrap="square">
            <a:spAutoFit/>
          </a:bodyPr>
          <a:lstStyle/>
          <a:p>
            <a:r>
              <a:rPr lang="de-DE" dirty="0" smtClean="0"/>
              <a:t>HA </a:t>
            </a:r>
            <a:r>
              <a:rPr lang="de-DE" dirty="0"/>
              <a:t>wird zu QB (gleiche Spalte) </a:t>
            </a:r>
            <a:endParaRPr lang="de-DE" dirty="0" smtClean="0"/>
          </a:p>
          <a:p>
            <a:r>
              <a:rPr lang="de-DE" dirty="0" smtClean="0"/>
              <a:t>LX </a:t>
            </a:r>
            <a:r>
              <a:rPr lang="de-DE" dirty="0"/>
              <a:t>wird zu YV: </a:t>
            </a:r>
            <a:endParaRPr lang="de-DE" dirty="0" smtClean="0"/>
          </a:p>
          <a:p>
            <a:r>
              <a:rPr lang="de-DE" dirty="0" smtClean="0"/>
              <a:t>LO </a:t>
            </a:r>
            <a:r>
              <a:rPr lang="de-DE" dirty="0"/>
              <a:t>wird zu RV (gleiche Spalte) </a:t>
            </a:r>
            <a:endParaRPr lang="de-DE" dirty="0" smtClean="0"/>
          </a:p>
          <a:p>
            <a:r>
              <a:rPr lang="de-DE" dirty="0" smtClean="0"/>
              <a:t>CH </a:t>
            </a:r>
            <a:r>
              <a:rPr lang="de-DE" dirty="0"/>
              <a:t>wird zu BK </a:t>
            </a:r>
            <a:endParaRPr lang="de-DE" dirty="0" smtClean="0"/>
          </a:p>
          <a:p>
            <a:r>
              <a:rPr lang="de-DE" dirty="0" smtClean="0"/>
              <a:t>AR </a:t>
            </a:r>
            <a:r>
              <a:rPr lang="de-DE" dirty="0"/>
              <a:t>wird zu LB </a:t>
            </a:r>
            <a:endParaRPr lang="de-DE" dirty="0" smtClean="0"/>
          </a:p>
          <a:p>
            <a:r>
              <a:rPr lang="de-DE" dirty="0" smtClean="0"/>
              <a:t>LE </a:t>
            </a:r>
            <a:r>
              <a:rPr lang="de-DE" dirty="0"/>
              <a:t>wird zu PG </a:t>
            </a:r>
            <a:endParaRPr lang="de-DE" dirty="0" smtClean="0"/>
          </a:p>
          <a:p>
            <a:r>
              <a:rPr lang="de-DE" dirty="0" smtClean="0"/>
              <a:t>SX </a:t>
            </a:r>
            <a:r>
              <a:rPr lang="de-DE" dirty="0"/>
              <a:t>wird zu XY (gleiche Spalte</a:t>
            </a:r>
            <a:r>
              <a:rPr lang="de-DE" dirty="0" smtClean="0"/>
              <a:t>)</a:t>
            </a:r>
          </a:p>
          <a:p>
            <a:endParaRPr lang="de-DE" dirty="0"/>
          </a:p>
          <a:p>
            <a:r>
              <a:rPr lang="de-DE" dirty="0"/>
              <a:t>Verschlüsselte Nachricht: QBYVRVBKLBPGXY</a:t>
            </a:r>
          </a:p>
        </p:txBody>
      </p:sp>
      <p:graphicFrame>
        <p:nvGraphicFramePr>
          <p:cNvPr id="11" name="Tabelle 10"/>
          <p:cNvGraphicFramePr>
            <a:graphicFrameLocks noGrp="1"/>
          </p:cNvGraphicFramePr>
          <p:nvPr>
            <p:extLst>
              <p:ext uri="{D42A27DB-BD31-4B8C-83A1-F6EECF244321}">
                <p14:modId xmlns:p14="http://schemas.microsoft.com/office/powerpoint/2010/main" val="2819653277"/>
              </p:ext>
            </p:extLst>
          </p:nvPr>
        </p:nvGraphicFramePr>
        <p:xfrm>
          <a:off x="9431548" y="362309"/>
          <a:ext cx="2139350" cy="1828800"/>
        </p:xfrm>
        <a:graphic>
          <a:graphicData uri="http://schemas.openxmlformats.org/drawingml/2006/table">
            <a:tbl>
              <a:tblPr firstRow="1" bandRow="1">
                <a:tableStyleId>{5940675A-B579-460E-94D1-54222C63F5DA}</a:tableStyleId>
              </a:tblPr>
              <a:tblGrid>
                <a:gridCol w="427870">
                  <a:extLst>
                    <a:ext uri="{9D8B030D-6E8A-4147-A177-3AD203B41FA5}">
                      <a16:colId xmlns:a16="http://schemas.microsoft.com/office/drawing/2014/main" val="3212269605"/>
                    </a:ext>
                  </a:extLst>
                </a:gridCol>
                <a:gridCol w="427870">
                  <a:extLst>
                    <a:ext uri="{9D8B030D-6E8A-4147-A177-3AD203B41FA5}">
                      <a16:colId xmlns:a16="http://schemas.microsoft.com/office/drawing/2014/main" val="3682043935"/>
                    </a:ext>
                  </a:extLst>
                </a:gridCol>
                <a:gridCol w="427870">
                  <a:extLst>
                    <a:ext uri="{9D8B030D-6E8A-4147-A177-3AD203B41FA5}">
                      <a16:colId xmlns:a16="http://schemas.microsoft.com/office/drawing/2014/main" val="361233509"/>
                    </a:ext>
                  </a:extLst>
                </a:gridCol>
                <a:gridCol w="427870">
                  <a:extLst>
                    <a:ext uri="{9D8B030D-6E8A-4147-A177-3AD203B41FA5}">
                      <a16:colId xmlns:a16="http://schemas.microsoft.com/office/drawing/2014/main" val="1772320908"/>
                    </a:ext>
                  </a:extLst>
                </a:gridCol>
                <a:gridCol w="427870">
                  <a:extLst>
                    <a:ext uri="{9D8B030D-6E8A-4147-A177-3AD203B41FA5}">
                      <a16:colId xmlns:a16="http://schemas.microsoft.com/office/drawing/2014/main" val="2959468044"/>
                    </a:ext>
                  </a:extLst>
                </a:gridCol>
              </a:tblGrid>
              <a:tr h="279496">
                <a:tc>
                  <a:txBody>
                    <a:bodyPr/>
                    <a:lstStyle/>
                    <a:p>
                      <a:pPr algn="ctr"/>
                      <a:r>
                        <a:rPr lang="de-DE" dirty="0" smtClean="0"/>
                        <a:t>P</a:t>
                      </a:r>
                      <a:endParaRPr lang="de-DE" dirty="0"/>
                    </a:p>
                  </a:txBody>
                  <a:tcPr/>
                </a:tc>
                <a:tc>
                  <a:txBody>
                    <a:bodyPr/>
                    <a:lstStyle/>
                    <a:p>
                      <a:pPr algn="ctr"/>
                      <a:r>
                        <a:rPr lang="de-DE" dirty="0" smtClean="0"/>
                        <a:t>L</a:t>
                      </a:r>
                      <a:endParaRPr lang="de-DE" dirty="0"/>
                    </a:p>
                  </a:txBody>
                  <a:tcPr>
                    <a:solidFill>
                      <a:srgbClr val="FFFF00"/>
                    </a:solidFill>
                  </a:tcPr>
                </a:tc>
                <a:tc>
                  <a:txBody>
                    <a:bodyPr/>
                    <a:lstStyle/>
                    <a:p>
                      <a:pPr algn="ctr"/>
                      <a:r>
                        <a:rPr lang="de-DE" dirty="0" smtClean="0"/>
                        <a:t>A</a:t>
                      </a:r>
                      <a:endParaRPr lang="de-DE" dirty="0"/>
                    </a:p>
                  </a:txBody>
                  <a:tcPr/>
                </a:tc>
                <a:tc>
                  <a:txBody>
                    <a:bodyPr/>
                    <a:lstStyle/>
                    <a:p>
                      <a:pPr algn="ctr"/>
                      <a:r>
                        <a:rPr lang="de-DE" dirty="0" smtClean="0"/>
                        <a:t>Y</a:t>
                      </a:r>
                      <a:endParaRPr lang="de-DE" dirty="0"/>
                    </a:p>
                  </a:txBody>
                  <a:tcPr>
                    <a:solidFill>
                      <a:srgbClr val="92D050"/>
                    </a:solidFill>
                  </a:tcPr>
                </a:tc>
                <a:tc>
                  <a:txBody>
                    <a:bodyPr/>
                    <a:lstStyle/>
                    <a:p>
                      <a:pPr algn="ctr"/>
                      <a:r>
                        <a:rPr lang="de-DE" dirty="0" smtClean="0"/>
                        <a:t>F</a:t>
                      </a:r>
                      <a:endParaRPr lang="de-DE" dirty="0"/>
                    </a:p>
                  </a:txBody>
                  <a:tcPr/>
                </a:tc>
                <a:extLst>
                  <a:ext uri="{0D108BD9-81ED-4DB2-BD59-A6C34878D82A}">
                    <a16:rowId xmlns:a16="http://schemas.microsoft.com/office/drawing/2014/main" val="1790141835"/>
                  </a:ext>
                </a:extLst>
              </a:tr>
              <a:tr h="279496">
                <a:tc>
                  <a:txBody>
                    <a:bodyPr/>
                    <a:lstStyle/>
                    <a:p>
                      <a:pPr algn="ctr"/>
                      <a:r>
                        <a:rPr lang="de-DE" dirty="0" smtClean="0"/>
                        <a:t>I/J</a:t>
                      </a:r>
                      <a:endParaRPr lang="de-DE" dirty="0"/>
                    </a:p>
                  </a:txBody>
                  <a:tcPr/>
                </a:tc>
                <a:tc>
                  <a:txBody>
                    <a:bodyPr/>
                    <a:lstStyle/>
                    <a:p>
                      <a:pPr algn="ctr"/>
                      <a:r>
                        <a:rPr lang="de-DE" dirty="0" smtClean="0"/>
                        <a:t>R</a:t>
                      </a:r>
                      <a:endParaRPr lang="de-DE" dirty="0"/>
                    </a:p>
                  </a:txBody>
                  <a:tcPr/>
                </a:tc>
                <a:tc>
                  <a:txBody>
                    <a:bodyPr/>
                    <a:lstStyle/>
                    <a:p>
                      <a:pPr algn="ctr"/>
                      <a:r>
                        <a:rPr lang="de-DE" dirty="0" smtClean="0"/>
                        <a:t>B</a:t>
                      </a:r>
                      <a:endParaRPr lang="de-DE" dirty="0"/>
                    </a:p>
                  </a:txBody>
                  <a:tcPr/>
                </a:tc>
                <a:tc>
                  <a:txBody>
                    <a:bodyPr/>
                    <a:lstStyle/>
                    <a:p>
                      <a:pPr algn="ctr"/>
                      <a:r>
                        <a:rPr lang="de-DE" dirty="0" smtClean="0"/>
                        <a:t>C</a:t>
                      </a:r>
                      <a:endParaRPr lang="de-DE" dirty="0"/>
                    </a:p>
                  </a:txBody>
                  <a:tcPr/>
                </a:tc>
                <a:tc>
                  <a:txBody>
                    <a:bodyPr/>
                    <a:lstStyle/>
                    <a:p>
                      <a:pPr algn="ctr"/>
                      <a:r>
                        <a:rPr lang="de-DE" dirty="0" smtClean="0"/>
                        <a:t>D</a:t>
                      </a:r>
                      <a:endParaRPr lang="de-DE" dirty="0"/>
                    </a:p>
                  </a:txBody>
                  <a:tcPr/>
                </a:tc>
                <a:extLst>
                  <a:ext uri="{0D108BD9-81ED-4DB2-BD59-A6C34878D82A}">
                    <a16:rowId xmlns:a16="http://schemas.microsoft.com/office/drawing/2014/main" val="2972294372"/>
                  </a:ext>
                </a:extLst>
              </a:tr>
              <a:tr h="279496">
                <a:tc>
                  <a:txBody>
                    <a:bodyPr/>
                    <a:lstStyle/>
                    <a:p>
                      <a:pPr algn="ctr"/>
                      <a:r>
                        <a:rPr lang="de-DE" dirty="0" smtClean="0"/>
                        <a:t>E</a:t>
                      </a:r>
                      <a:endParaRPr lang="de-DE" dirty="0"/>
                    </a:p>
                  </a:txBody>
                  <a:tcPr/>
                </a:tc>
                <a:tc>
                  <a:txBody>
                    <a:bodyPr/>
                    <a:lstStyle/>
                    <a:p>
                      <a:pPr algn="ctr"/>
                      <a:r>
                        <a:rPr lang="de-DE" dirty="0" smtClean="0"/>
                        <a:t>G</a:t>
                      </a:r>
                      <a:endParaRPr lang="de-DE" dirty="0"/>
                    </a:p>
                  </a:txBody>
                  <a:tcPr/>
                </a:tc>
                <a:tc>
                  <a:txBody>
                    <a:bodyPr/>
                    <a:lstStyle/>
                    <a:p>
                      <a:pPr algn="ctr"/>
                      <a:r>
                        <a:rPr lang="de-DE" dirty="0" smtClean="0"/>
                        <a:t>H</a:t>
                      </a:r>
                      <a:endParaRPr lang="de-DE" dirty="0"/>
                    </a:p>
                  </a:txBody>
                  <a:tcPr/>
                </a:tc>
                <a:tc>
                  <a:txBody>
                    <a:bodyPr/>
                    <a:lstStyle/>
                    <a:p>
                      <a:pPr algn="ctr"/>
                      <a:r>
                        <a:rPr lang="de-DE" dirty="0" smtClean="0"/>
                        <a:t>K</a:t>
                      </a:r>
                      <a:endParaRPr lang="de-DE" dirty="0"/>
                    </a:p>
                  </a:txBody>
                  <a:tcPr/>
                </a:tc>
                <a:tc>
                  <a:txBody>
                    <a:bodyPr/>
                    <a:lstStyle/>
                    <a:p>
                      <a:pPr algn="ctr"/>
                      <a:r>
                        <a:rPr lang="de-DE" dirty="0" smtClean="0"/>
                        <a:t>M</a:t>
                      </a:r>
                      <a:endParaRPr lang="de-DE" dirty="0"/>
                    </a:p>
                  </a:txBody>
                  <a:tcPr/>
                </a:tc>
                <a:extLst>
                  <a:ext uri="{0D108BD9-81ED-4DB2-BD59-A6C34878D82A}">
                    <a16:rowId xmlns:a16="http://schemas.microsoft.com/office/drawing/2014/main" val="70097163"/>
                  </a:ext>
                </a:extLst>
              </a:tr>
              <a:tr h="279496">
                <a:tc>
                  <a:txBody>
                    <a:bodyPr/>
                    <a:lstStyle/>
                    <a:p>
                      <a:pPr algn="ctr"/>
                      <a:r>
                        <a:rPr lang="de-DE" dirty="0" smtClean="0"/>
                        <a:t>N</a:t>
                      </a:r>
                      <a:endParaRPr lang="de-DE" dirty="0"/>
                    </a:p>
                  </a:txBody>
                  <a:tcPr/>
                </a:tc>
                <a:tc>
                  <a:txBody>
                    <a:bodyPr/>
                    <a:lstStyle/>
                    <a:p>
                      <a:pPr algn="ctr"/>
                      <a:r>
                        <a:rPr lang="de-DE" dirty="0" smtClean="0"/>
                        <a:t>O</a:t>
                      </a:r>
                    </a:p>
                  </a:txBody>
                  <a:tcPr/>
                </a:tc>
                <a:tc>
                  <a:txBody>
                    <a:bodyPr/>
                    <a:lstStyle/>
                    <a:p>
                      <a:pPr algn="ctr"/>
                      <a:r>
                        <a:rPr lang="de-DE" dirty="0" smtClean="0"/>
                        <a:t>Q</a:t>
                      </a:r>
                      <a:endParaRPr lang="de-DE" dirty="0"/>
                    </a:p>
                  </a:txBody>
                  <a:tcPr/>
                </a:tc>
                <a:tc>
                  <a:txBody>
                    <a:bodyPr/>
                    <a:lstStyle/>
                    <a:p>
                      <a:pPr algn="ctr"/>
                      <a:r>
                        <a:rPr lang="de-DE" dirty="0" smtClean="0"/>
                        <a:t>S</a:t>
                      </a:r>
                      <a:endParaRPr lang="de-DE" dirty="0"/>
                    </a:p>
                  </a:txBody>
                  <a:tcPr/>
                </a:tc>
                <a:tc>
                  <a:txBody>
                    <a:bodyPr/>
                    <a:lstStyle/>
                    <a:p>
                      <a:pPr algn="ctr"/>
                      <a:r>
                        <a:rPr lang="de-DE" dirty="0" smtClean="0"/>
                        <a:t>T</a:t>
                      </a:r>
                      <a:endParaRPr lang="de-DE" dirty="0"/>
                    </a:p>
                  </a:txBody>
                  <a:tcPr/>
                </a:tc>
                <a:extLst>
                  <a:ext uri="{0D108BD9-81ED-4DB2-BD59-A6C34878D82A}">
                    <a16:rowId xmlns:a16="http://schemas.microsoft.com/office/drawing/2014/main" val="868013588"/>
                  </a:ext>
                </a:extLst>
              </a:tr>
              <a:tr h="279496">
                <a:tc>
                  <a:txBody>
                    <a:bodyPr/>
                    <a:lstStyle/>
                    <a:p>
                      <a:pPr algn="ctr"/>
                      <a:r>
                        <a:rPr lang="de-DE" dirty="0" smtClean="0"/>
                        <a:t>U</a:t>
                      </a:r>
                      <a:endParaRPr lang="de-DE" dirty="0"/>
                    </a:p>
                  </a:txBody>
                  <a:tcPr/>
                </a:tc>
                <a:tc>
                  <a:txBody>
                    <a:bodyPr/>
                    <a:lstStyle/>
                    <a:p>
                      <a:pPr algn="ctr"/>
                      <a:r>
                        <a:rPr lang="de-DE" dirty="0" smtClean="0"/>
                        <a:t>V</a:t>
                      </a:r>
                      <a:endParaRPr lang="de-DE" dirty="0"/>
                    </a:p>
                  </a:txBody>
                  <a:tcPr>
                    <a:solidFill>
                      <a:srgbClr val="92D050"/>
                    </a:solidFill>
                  </a:tcPr>
                </a:tc>
                <a:tc>
                  <a:txBody>
                    <a:bodyPr/>
                    <a:lstStyle/>
                    <a:p>
                      <a:pPr algn="ctr"/>
                      <a:r>
                        <a:rPr lang="de-DE" dirty="0" smtClean="0"/>
                        <a:t>W</a:t>
                      </a:r>
                      <a:endParaRPr lang="de-DE" dirty="0"/>
                    </a:p>
                  </a:txBody>
                  <a:tcPr/>
                </a:tc>
                <a:tc>
                  <a:txBody>
                    <a:bodyPr/>
                    <a:lstStyle/>
                    <a:p>
                      <a:pPr algn="ctr"/>
                      <a:r>
                        <a:rPr lang="de-DE" dirty="0" smtClean="0"/>
                        <a:t>X</a:t>
                      </a:r>
                      <a:endParaRPr lang="de-DE" dirty="0"/>
                    </a:p>
                  </a:txBody>
                  <a:tcPr>
                    <a:solidFill>
                      <a:srgbClr val="FFFF00"/>
                    </a:solidFill>
                  </a:tcPr>
                </a:tc>
                <a:tc>
                  <a:txBody>
                    <a:bodyPr/>
                    <a:lstStyle/>
                    <a:p>
                      <a:pPr algn="ctr"/>
                      <a:r>
                        <a:rPr lang="de-DE" dirty="0" smtClean="0"/>
                        <a:t>Z</a:t>
                      </a:r>
                      <a:endParaRPr lang="de-DE" dirty="0"/>
                    </a:p>
                  </a:txBody>
                  <a:tcPr/>
                </a:tc>
                <a:extLst>
                  <a:ext uri="{0D108BD9-81ED-4DB2-BD59-A6C34878D82A}">
                    <a16:rowId xmlns:a16="http://schemas.microsoft.com/office/drawing/2014/main" val="2455204958"/>
                  </a:ext>
                </a:extLst>
              </a:tr>
            </a:tbl>
          </a:graphicData>
        </a:graphic>
      </p:graphicFrame>
    </p:spTree>
    <p:extLst>
      <p:ext uri="{BB962C8B-B14F-4D97-AF65-F5344CB8AC3E}">
        <p14:creationId xmlns:p14="http://schemas.microsoft.com/office/powerpoint/2010/main" val="3230090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1" y="-128814"/>
            <a:ext cx="12192000" cy="6986814"/>
          </a:xfrm>
          <a:prstGeom prst="rect">
            <a:avLst/>
          </a:prstGeom>
        </p:spPr>
      </p:pic>
      <p:pic>
        <p:nvPicPr>
          <p:cNvPr id="8" name="Grafik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28816"/>
            <a:ext cx="12191999" cy="6986816"/>
          </a:xfrm>
          <a:prstGeom prst="rect">
            <a:avLst/>
          </a:prstGeom>
        </p:spPr>
      </p:pic>
      <p:sp>
        <p:nvSpPr>
          <p:cNvPr id="7" name="Rechteck 6"/>
          <p:cNvSpPr/>
          <p:nvPr/>
        </p:nvSpPr>
        <p:spPr>
          <a:xfrm>
            <a:off x="2082800" y="3006636"/>
            <a:ext cx="8305800" cy="1015663"/>
          </a:xfrm>
          <a:prstGeom prst="rect">
            <a:avLst/>
          </a:prstGeom>
        </p:spPr>
        <p:txBody>
          <a:bodyPr wrap="square">
            <a:spAutoFit/>
          </a:bodyPr>
          <a:lstStyle/>
          <a:p>
            <a:r>
              <a:rPr lang="de-DE" sz="2000" dirty="0">
                <a:latin typeface="Viner Hand ITC" panose="03070502030502020203" pitchFamily="66" charset="0"/>
              </a:rPr>
              <a:t>Die Buchstaben bleiben was sie sind, aber nicht wo sie sind. Solche Verschlüsselungen heißen Transposition. (Das Wort Transposition ist abgeleitet vom lateinischen Wort </a:t>
            </a:r>
            <a:r>
              <a:rPr lang="de-DE" sz="2000" dirty="0" err="1">
                <a:latin typeface="Viner Hand ITC" panose="03070502030502020203" pitchFamily="66" charset="0"/>
              </a:rPr>
              <a:t>transponere</a:t>
            </a:r>
            <a:r>
              <a:rPr lang="de-DE" sz="2000" dirty="0">
                <a:latin typeface="Viner Hand ITC" panose="03070502030502020203" pitchFamily="66" charset="0"/>
              </a:rPr>
              <a:t> = verschieben.)</a:t>
            </a:r>
          </a:p>
        </p:txBody>
      </p:sp>
      <p:sp>
        <p:nvSpPr>
          <p:cNvPr id="9" name="Rechteck 8"/>
          <p:cNvSpPr/>
          <p:nvPr/>
        </p:nvSpPr>
        <p:spPr>
          <a:xfrm>
            <a:off x="723900" y="1342936"/>
            <a:ext cx="6096000" cy="707886"/>
          </a:xfrm>
          <a:prstGeom prst="rect">
            <a:avLst/>
          </a:prstGeom>
        </p:spPr>
        <p:txBody>
          <a:bodyPr>
            <a:spAutoFit/>
          </a:bodyPr>
          <a:lstStyle/>
          <a:p>
            <a:pPr algn="ctr"/>
            <a:r>
              <a:rPr lang="de-DE" sz="4000" dirty="0" smtClean="0">
                <a:latin typeface="Viner Hand ITC" panose="03070502030502020203" pitchFamily="66" charset="0"/>
              </a:rPr>
              <a:t>Transposition</a:t>
            </a:r>
            <a:endParaRPr lang="de-DE" sz="4000" dirty="0">
              <a:latin typeface="Viner Hand ITC" panose="03070502030502020203" pitchFamily="66" charset="0"/>
            </a:endParaRPr>
          </a:p>
        </p:txBody>
      </p:sp>
      <p:pic>
        <p:nvPicPr>
          <p:cNvPr id="6" name="Grafik 5"/>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5750" y="-128816"/>
            <a:ext cx="6101749" cy="6986814"/>
          </a:xfrm>
          <a:prstGeom prst="rect">
            <a:avLst/>
          </a:prstGeom>
        </p:spPr>
      </p:pic>
      <p:sp>
        <p:nvSpPr>
          <p:cNvPr id="12" name="Textfeld 11"/>
          <p:cNvSpPr txBox="1"/>
          <p:nvPr/>
        </p:nvSpPr>
        <p:spPr>
          <a:xfrm>
            <a:off x="272331" y="909286"/>
            <a:ext cx="5329268" cy="5940088"/>
          </a:xfrm>
          <a:prstGeom prst="rect">
            <a:avLst/>
          </a:prstGeom>
          <a:noFill/>
        </p:spPr>
        <p:txBody>
          <a:bodyPr wrap="square" rtlCol="0">
            <a:spAutoFit/>
          </a:bodyPr>
          <a:lstStyle/>
          <a:p>
            <a:r>
              <a:rPr lang="de-DE" sz="2000" dirty="0" smtClean="0">
                <a:latin typeface="Viner Hand ITC" panose="03070502030502020203" pitchFamily="66" charset="0"/>
              </a:rPr>
              <a:t>3.Nun werden diese Buchstabenpaare ersetzt. Wodurch sie ersetzt werden, hängt davon </a:t>
            </a:r>
            <a:r>
              <a:rPr lang="de-DE" sz="2000" dirty="0">
                <a:latin typeface="Viner Hand ITC" panose="03070502030502020203" pitchFamily="66" charset="0"/>
              </a:rPr>
              <a:t>ab, wo sie im Quadrat stehen: – </a:t>
            </a:r>
            <a:r>
              <a:rPr lang="de-DE" sz="2000" dirty="0" smtClean="0">
                <a:latin typeface="Viner Hand ITC" panose="03070502030502020203" pitchFamily="66" charset="0"/>
              </a:rPr>
              <a:t>Stehen beide Buchstaben in derselben Zeile, werden sie jeweils durch ihren Nachfolger </a:t>
            </a:r>
            <a:r>
              <a:rPr lang="de-DE" sz="2000" dirty="0">
                <a:latin typeface="Viner Hand ITC" panose="03070502030502020203" pitchFamily="66" charset="0"/>
              </a:rPr>
              <a:t>in der Zeile ersetzt. (Nachfolger des letzten ist der erste Buchstabe.) – Stehen beide Buchstaben in derselben Spalte, werden sie jeweils durch ihren Nachfolger in der Spalte ersetzt. (Nachfolger des letzten ist der erste Buchstabe.) – Stehen die Buchstaben in verschiedenen Zeilen und Spalten, wird der obere der beiden durch den Buchstaben ersetzt, der in derselben Zeile wie der obere und in derselben Spalte wie der untere Buchstabe steht. Der untere wird durch den </a:t>
            </a:r>
            <a:r>
              <a:rPr lang="de-DE" sz="2000" dirty="0" smtClean="0">
                <a:latin typeface="Viner Hand ITC" panose="03070502030502020203" pitchFamily="66" charset="0"/>
              </a:rPr>
              <a:t>Buchstaben ersetzt, der in derselben Zeile wie der untere und in derselben Spalte </a:t>
            </a:r>
            <a:r>
              <a:rPr lang="de-DE" sz="2000" dirty="0">
                <a:latin typeface="Viner Hand ITC" panose="03070502030502020203" pitchFamily="66" charset="0"/>
              </a:rPr>
              <a:t>wie der obere Buchstabe </a:t>
            </a:r>
            <a:r>
              <a:rPr lang="de-DE" sz="2000" dirty="0" smtClean="0">
                <a:latin typeface="Viner Hand ITC" panose="03070502030502020203" pitchFamily="66" charset="0"/>
              </a:rPr>
              <a:t>steht.</a:t>
            </a:r>
            <a:endParaRPr lang="de-DE" sz="2000" dirty="0">
              <a:latin typeface="Viner Hand ITC" panose="03070502030502020203" pitchFamily="66" charset="0"/>
            </a:endParaRPr>
          </a:p>
        </p:txBody>
      </p:sp>
      <p:sp>
        <p:nvSpPr>
          <p:cNvPr id="13" name="Textfeld 12"/>
          <p:cNvSpPr txBox="1"/>
          <p:nvPr/>
        </p:nvSpPr>
        <p:spPr>
          <a:xfrm>
            <a:off x="373991" y="177643"/>
            <a:ext cx="4839419" cy="369332"/>
          </a:xfrm>
          <a:prstGeom prst="rect">
            <a:avLst/>
          </a:prstGeom>
          <a:noFill/>
          <a:ln>
            <a:solidFill>
              <a:schemeClr val="tx1"/>
            </a:solidFill>
          </a:ln>
        </p:spPr>
        <p:txBody>
          <a:bodyPr wrap="square" rtlCol="0">
            <a:spAutoFit/>
          </a:bodyPr>
          <a:lstStyle/>
          <a:p>
            <a:r>
              <a:rPr lang="de-DE" dirty="0" smtClean="0"/>
              <a:t>Hallo Charles : HA LX LO CH AR LE SX</a:t>
            </a:r>
            <a:endParaRPr lang="de-DE" dirty="0"/>
          </a:p>
        </p:txBody>
      </p:sp>
    </p:spTree>
    <p:extLst>
      <p:ext uri="{BB962C8B-B14F-4D97-AF65-F5344CB8AC3E}">
        <p14:creationId xmlns:p14="http://schemas.microsoft.com/office/powerpoint/2010/main" val="17405644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1" y="-128814"/>
            <a:ext cx="12192000" cy="6986814"/>
          </a:xfrm>
          <a:prstGeom prst="rect">
            <a:avLst/>
          </a:prstGeom>
        </p:spPr>
      </p:pic>
      <p:sp>
        <p:nvSpPr>
          <p:cNvPr id="6" name="Textfeld 5"/>
          <p:cNvSpPr txBox="1"/>
          <p:nvPr/>
        </p:nvSpPr>
        <p:spPr>
          <a:xfrm>
            <a:off x="209550" y="128813"/>
            <a:ext cx="5886451" cy="5940088"/>
          </a:xfrm>
          <a:prstGeom prst="rect">
            <a:avLst/>
          </a:prstGeom>
          <a:noFill/>
        </p:spPr>
        <p:txBody>
          <a:bodyPr wrap="square" rtlCol="0">
            <a:spAutoFit/>
          </a:bodyPr>
          <a:lstStyle/>
          <a:p>
            <a:r>
              <a:rPr lang="de-DE" sz="2000" dirty="0" smtClean="0">
                <a:latin typeface="Viner Hand ITC" panose="03070502030502020203" pitchFamily="66" charset="0"/>
              </a:rPr>
              <a:t>Transposition - </a:t>
            </a:r>
            <a:r>
              <a:rPr lang="de-DE" sz="2000" dirty="0" err="1" smtClean="0">
                <a:latin typeface="Viner Hand ITC" panose="03070502030502020203" pitchFamily="66" charset="0"/>
              </a:rPr>
              <a:t>Skytale</a:t>
            </a:r>
            <a:r>
              <a:rPr lang="de-DE" sz="2000" dirty="0" smtClean="0">
                <a:latin typeface="Viner Hand ITC" panose="03070502030502020203" pitchFamily="66" charset="0"/>
              </a:rPr>
              <a:t>:</a:t>
            </a:r>
          </a:p>
          <a:p>
            <a:endParaRPr lang="de-DE" sz="2000" dirty="0">
              <a:latin typeface="Viner Hand ITC" panose="03070502030502020203" pitchFamily="66" charset="0"/>
            </a:endParaRPr>
          </a:p>
          <a:p>
            <a:r>
              <a:rPr lang="de-DE" sz="2000" dirty="0">
                <a:latin typeface="Viner Hand ITC" panose="03070502030502020203" pitchFamily="66" charset="0"/>
              </a:rPr>
              <a:t>Eine der ältesten bekannten Verschlüsselungen ist eine Transposition. Die Regierung von Sparta benutzte vor über 2500 Jahren zur Verschlüsselung eine sogenannte </a:t>
            </a:r>
            <a:r>
              <a:rPr lang="de-DE" sz="2000" dirty="0" err="1">
                <a:latin typeface="Viner Hand ITC" panose="03070502030502020203" pitchFamily="66" charset="0"/>
              </a:rPr>
              <a:t>Skytale</a:t>
            </a:r>
            <a:r>
              <a:rPr lang="de-DE" sz="2000" dirty="0">
                <a:latin typeface="Viner Hand ITC" panose="03070502030502020203" pitchFamily="66" charset="0"/>
              </a:rPr>
              <a:t>. Das ist ein Zylinder, um den ein schmaler Streifen aus Pergament gewickelt wurde. Auf dieses Pergament wurde die Nachricht von links nach rechts geschrieben.</a:t>
            </a:r>
          </a:p>
          <a:p>
            <a:r>
              <a:rPr lang="de-DE" sz="2000" dirty="0" smtClean="0">
                <a:latin typeface="Viner Hand ITC" panose="03070502030502020203" pitchFamily="66" charset="0"/>
              </a:rPr>
              <a:t>Wurde nun der Streifen abgewickelt, standen die Buchstaben untereinander aber nicht mehr </a:t>
            </a:r>
            <a:r>
              <a:rPr lang="de-DE" sz="2000" dirty="0">
                <a:latin typeface="Viner Hand ITC" panose="03070502030502020203" pitchFamily="66" charset="0"/>
              </a:rPr>
              <a:t>in der richtigen Reihenfolge. </a:t>
            </a:r>
            <a:r>
              <a:rPr lang="de-DE" sz="2000" dirty="0" smtClean="0">
                <a:latin typeface="Viner Hand ITC" panose="03070502030502020203" pitchFamily="66" charset="0"/>
              </a:rPr>
              <a:t>Zur Entschlüsselung musste der beschriebene Streifen wieder um eine </a:t>
            </a:r>
            <a:r>
              <a:rPr lang="de-DE" sz="2000" dirty="0" err="1" smtClean="0">
                <a:latin typeface="Viner Hand ITC" panose="03070502030502020203" pitchFamily="66" charset="0"/>
              </a:rPr>
              <a:t>Skytale</a:t>
            </a:r>
            <a:r>
              <a:rPr lang="de-DE" sz="2000" dirty="0" smtClean="0">
                <a:latin typeface="Viner Hand ITC" panose="03070502030502020203" pitchFamily="66" charset="0"/>
              </a:rPr>
              <a:t> mit gleichem </a:t>
            </a:r>
            <a:r>
              <a:rPr lang="de-DE" sz="2000" dirty="0">
                <a:latin typeface="Viner Hand ITC" panose="03070502030502020203" pitchFamily="66" charset="0"/>
              </a:rPr>
              <a:t>Umfang gewickelt werden.</a:t>
            </a:r>
          </a:p>
          <a:p>
            <a:endParaRPr lang="de-DE" sz="2000" dirty="0" smtClean="0">
              <a:latin typeface="Viner Hand ITC" panose="03070502030502020203" pitchFamily="66" charset="0"/>
            </a:endParaRPr>
          </a:p>
          <a:p>
            <a:endParaRPr lang="de-DE" sz="2000" dirty="0">
              <a:latin typeface="Viner Hand ITC" panose="03070502030502020203" pitchFamily="66" charset="0"/>
            </a:endParaRPr>
          </a:p>
          <a:p>
            <a:endParaRPr lang="de-DE" sz="2000" dirty="0" smtClean="0">
              <a:latin typeface="Viner Hand ITC" panose="03070502030502020203" pitchFamily="66" charset="0"/>
            </a:endParaRPr>
          </a:p>
        </p:txBody>
      </p:sp>
      <p:pic>
        <p:nvPicPr>
          <p:cNvPr id="3" name="Grafik 2"/>
          <p:cNvPicPr>
            <a:picLocks noChangeAspect="1"/>
          </p:cNvPicPr>
          <p:nvPr/>
        </p:nvPicPr>
        <p:blipFill>
          <a:blip r:embed="rId4"/>
          <a:stretch>
            <a:fillRect/>
          </a:stretch>
        </p:blipFill>
        <p:spPr>
          <a:xfrm>
            <a:off x="810420" y="5173705"/>
            <a:ext cx="4104480" cy="1420592"/>
          </a:xfrm>
          <a:prstGeom prst="rect">
            <a:avLst/>
          </a:prstGeom>
          <a:ln>
            <a:noFill/>
          </a:ln>
          <a:effectLst>
            <a:softEdge rad="112500"/>
          </a:effectLst>
        </p:spPr>
      </p:pic>
      <p:sp>
        <p:nvSpPr>
          <p:cNvPr id="11" name="Textfeld 10"/>
          <p:cNvSpPr txBox="1"/>
          <p:nvPr/>
        </p:nvSpPr>
        <p:spPr>
          <a:xfrm>
            <a:off x="6305549" y="128813"/>
            <a:ext cx="5886451" cy="1015663"/>
          </a:xfrm>
          <a:prstGeom prst="rect">
            <a:avLst/>
          </a:prstGeom>
          <a:noFill/>
        </p:spPr>
        <p:txBody>
          <a:bodyPr wrap="square" rtlCol="0">
            <a:spAutoFit/>
          </a:bodyPr>
          <a:lstStyle/>
          <a:p>
            <a:r>
              <a:rPr lang="de-DE" sz="2000" dirty="0" smtClean="0">
                <a:latin typeface="Viner Hand ITC" panose="03070502030502020203" pitchFamily="66" charset="0"/>
              </a:rPr>
              <a:t>Substitution </a:t>
            </a:r>
            <a:r>
              <a:rPr lang="de-DE" sz="2000" dirty="0" err="1" smtClean="0">
                <a:latin typeface="Viner Hand ITC" panose="03070502030502020203" pitchFamily="66" charset="0"/>
              </a:rPr>
              <a:t>bigraphisch</a:t>
            </a:r>
            <a:r>
              <a:rPr lang="de-DE" sz="2000" dirty="0" smtClean="0">
                <a:latin typeface="Viner Hand ITC" panose="03070502030502020203" pitchFamily="66" charset="0"/>
              </a:rPr>
              <a:t> - </a:t>
            </a:r>
            <a:r>
              <a:rPr lang="de-DE" sz="2000" dirty="0" err="1" smtClean="0">
                <a:latin typeface="Viner Hand ITC" panose="03070502030502020203" pitchFamily="66" charset="0"/>
              </a:rPr>
              <a:t>Playfair</a:t>
            </a:r>
            <a:r>
              <a:rPr lang="de-DE" sz="2000" dirty="0" smtClean="0">
                <a:latin typeface="Viner Hand ITC" panose="03070502030502020203" pitchFamily="66" charset="0"/>
              </a:rPr>
              <a:t>:</a:t>
            </a:r>
          </a:p>
          <a:p>
            <a:endParaRPr lang="de-DE" sz="2000" dirty="0">
              <a:latin typeface="Viner Hand ITC" panose="03070502030502020203" pitchFamily="66" charset="0"/>
            </a:endParaRPr>
          </a:p>
          <a:p>
            <a:endParaRPr lang="de-DE" sz="2000" dirty="0" smtClean="0">
              <a:latin typeface="Viner Hand ITC" panose="03070502030502020203" pitchFamily="66" charset="0"/>
            </a:endParaRPr>
          </a:p>
        </p:txBody>
      </p:sp>
      <p:sp>
        <p:nvSpPr>
          <p:cNvPr id="12" name="Textfeld 11"/>
          <p:cNvSpPr txBox="1"/>
          <p:nvPr/>
        </p:nvSpPr>
        <p:spPr>
          <a:xfrm>
            <a:off x="6359525" y="636644"/>
            <a:ext cx="5329268" cy="6555641"/>
          </a:xfrm>
          <a:prstGeom prst="rect">
            <a:avLst/>
          </a:prstGeom>
          <a:noFill/>
        </p:spPr>
        <p:txBody>
          <a:bodyPr wrap="square" rtlCol="0">
            <a:spAutoFit/>
          </a:bodyPr>
          <a:lstStyle/>
          <a:p>
            <a:r>
              <a:rPr lang="de-DE" sz="2000" dirty="0" smtClean="0">
                <a:latin typeface="Viner Hand ITC" panose="03070502030502020203" pitchFamily="66" charset="0"/>
              </a:rPr>
              <a:t>1. Erklärung </a:t>
            </a:r>
            <a:r>
              <a:rPr lang="de-DE" sz="2000" dirty="0">
                <a:latin typeface="Viner Hand ITC" panose="03070502030502020203" pitchFamily="66" charset="0"/>
              </a:rPr>
              <a:t>am Beispiel: 1. Sender und Empfänger einigen sich auf ein Schlüsselwort. Dieses wird in ein 5×5-Quadrat (mehrfache Buchstaben weglassen!) geschrieben. I und </a:t>
            </a:r>
            <a:r>
              <a:rPr lang="de-DE" sz="2000" dirty="0" smtClean="0">
                <a:latin typeface="Viner Hand ITC" panose="03070502030502020203" pitchFamily="66" charset="0"/>
              </a:rPr>
              <a:t>J werden dabei nur als ein Buchstabe gezählt. Der Rest des Alphabets wird fortlaufend dahinter geschrieben.</a:t>
            </a:r>
          </a:p>
          <a:p>
            <a:endParaRPr lang="de-DE" sz="2000" dirty="0" smtClean="0">
              <a:latin typeface="Viner Hand ITC" panose="03070502030502020203" pitchFamily="66" charset="0"/>
            </a:endParaRPr>
          </a:p>
          <a:p>
            <a:endParaRPr lang="de-DE" sz="2000" dirty="0">
              <a:latin typeface="Viner Hand ITC" panose="03070502030502020203" pitchFamily="66" charset="0"/>
            </a:endParaRPr>
          </a:p>
          <a:p>
            <a:endParaRPr lang="de-DE" sz="2000" dirty="0" smtClean="0">
              <a:latin typeface="Viner Hand ITC" panose="03070502030502020203" pitchFamily="66" charset="0"/>
            </a:endParaRPr>
          </a:p>
          <a:p>
            <a:endParaRPr lang="de-DE" sz="2000" dirty="0">
              <a:latin typeface="Viner Hand ITC" panose="03070502030502020203" pitchFamily="66" charset="0"/>
            </a:endParaRPr>
          </a:p>
          <a:p>
            <a:endParaRPr lang="de-DE" sz="2000" dirty="0" smtClean="0">
              <a:latin typeface="Viner Hand ITC" panose="03070502030502020203" pitchFamily="66" charset="0"/>
            </a:endParaRPr>
          </a:p>
          <a:p>
            <a:endParaRPr lang="de-DE" sz="2000" dirty="0" smtClean="0">
              <a:latin typeface="Viner Hand ITC" panose="03070502030502020203" pitchFamily="66" charset="0"/>
            </a:endParaRPr>
          </a:p>
          <a:p>
            <a:r>
              <a:rPr lang="de-DE" sz="2000" dirty="0" smtClean="0">
                <a:latin typeface="Viner Hand ITC" panose="03070502030502020203" pitchFamily="66" charset="0"/>
              </a:rPr>
              <a:t>2. Die </a:t>
            </a:r>
            <a:r>
              <a:rPr lang="de-DE" sz="2000" dirty="0">
                <a:latin typeface="Viner Hand ITC" panose="03070502030502020203" pitchFamily="66" charset="0"/>
              </a:rPr>
              <a:t>Nachricht wird in Zweiergruppen aufgeschrieben. Dabei darf nie zweimal der gleiche Buchstabe in einer Gruppe stehen. Passiert das, wird ein X eingefügt. Steht am Ende ein Buchstabe allein, wird ein X angehängt</a:t>
            </a:r>
            <a:r>
              <a:rPr lang="de-DE" sz="2000" dirty="0" smtClean="0">
                <a:latin typeface="Viner Hand ITC" panose="03070502030502020203" pitchFamily="66" charset="0"/>
              </a:rPr>
              <a:t>.</a:t>
            </a:r>
            <a:endParaRPr lang="de-DE" sz="2000" dirty="0">
              <a:latin typeface="Viner Hand ITC" panose="03070502030502020203" pitchFamily="66" charset="0"/>
            </a:endParaRPr>
          </a:p>
          <a:p>
            <a:endParaRPr lang="de-DE" sz="2000" dirty="0">
              <a:latin typeface="Viner Hand ITC" panose="03070502030502020203" pitchFamily="66" charset="0"/>
            </a:endParaRPr>
          </a:p>
        </p:txBody>
      </p:sp>
      <p:graphicFrame>
        <p:nvGraphicFramePr>
          <p:cNvPr id="13" name="Tabelle 12"/>
          <p:cNvGraphicFramePr>
            <a:graphicFrameLocks noGrp="1"/>
          </p:cNvGraphicFramePr>
          <p:nvPr>
            <p:extLst>
              <p:ext uri="{D42A27DB-BD31-4B8C-83A1-F6EECF244321}">
                <p14:modId xmlns:p14="http://schemas.microsoft.com/office/powerpoint/2010/main" val="2335175319"/>
              </p:ext>
            </p:extLst>
          </p:nvPr>
        </p:nvGraphicFramePr>
        <p:xfrm>
          <a:off x="9248774" y="2932981"/>
          <a:ext cx="2139350" cy="1828800"/>
        </p:xfrm>
        <a:graphic>
          <a:graphicData uri="http://schemas.openxmlformats.org/drawingml/2006/table">
            <a:tbl>
              <a:tblPr firstRow="1" bandRow="1">
                <a:tableStyleId>{5940675A-B579-460E-94D1-54222C63F5DA}</a:tableStyleId>
              </a:tblPr>
              <a:tblGrid>
                <a:gridCol w="427870">
                  <a:extLst>
                    <a:ext uri="{9D8B030D-6E8A-4147-A177-3AD203B41FA5}">
                      <a16:colId xmlns:a16="http://schemas.microsoft.com/office/drawing/2014/main" val="3212269605"/>
                    </a:ext>
                  </a:extLst>
                </a:gridCol>
                <a:gridCol w="427870">
                  <a:extLst>
                    <a:ext uri="{9D8B030D-6E8A-4147-A177-3AD203B41FA5}">
                      <a16:colId xmlns:a16="http://schemas.microsoft.com/office/drawing/2014/main" val="3682043935"/>
                    </a:ext>
                  </a:extLst>
                </a:gridCol>
                <a:gridCol w="427870">
                  <a:extLst>
                    <a:ext uri="{9D8B030D-6E8A-4147-A177-3AD203B41FA5}">
                      <a16:colId xmlns:a16="http://schemas.microsoft.com/office/drawing/2014/main" val="361233509"/>
                    </a:ext>
                  </a:extLst>
                </a:gridCol>
                <a:gridCol w="427870">
                  <a:extLst>
                    <a:ext uri="{9D8B030D-6E8A-4147-A177-3AD203B41FA5}">
                      <a16:colId xmlns:a16="http://schemas.microsoft.com/office/drawing/2014/main" val="1772320908"/>
                    </a:ext>
                  </a:extLst>
                </a:gridCol>
                <a:gridCol w="427870">
                  <a:extLst>
                    <a:ext uri="{9D8B030D-6E8A-4147-A177-3AD203B41FA5}">
                      <a16:colId xmlns:a16="http://schemas.microsoft.com/office/drawing/2014/main" val="2959468044"/>
                    </a:ext>
                  </a:extLst>
                </a:gridCol>
              </a:tblGrid>
              <a:tr h="279496">
                <a:tc>
                  <a:txBody>
                    <a:bodyPr/>
                    <a:lstStyle/>
                    <a:p>
                      <a:pPr algn="ctr"/>
                      <a:r>
                        <a:rPr lang="de-DE" dirty="0" smtClean="0"/>
                        <a:t>P</a:t>
                      </a:r>
                      <a:endParaRPr lang="de-DE" dirty="0"/>
                    </a:p>
                  </a:txBody>
                  <a:tcPr/>
                </a:tc>
                <a:tc>
                  <a:txBody>
                    <a:bodyPr/>
                    <a:lstStyle/>
                    <a:p>
                      <a:pPr algn="ctr"/>
                      <a:r>
                        <a:rPr lang="de-DE" dirty="0" smtClean="0"/>
                        <a:t>L</a:t>
                      </a:r>
                      <a:endParaRPr lang="de-DE" dirty="0"/>
                    </a:p>
                  </a:txBody>
                  <a:tcPr/>
                </a:tc>
                <a:tc>
                  <a:txBody>
                    <a:bodyPr/>
                    <a:lstStyle/>
                    <a:p>
                      <a:pPr algn="ctr"/>
                      <a:r>
                        <a:rPr lang="de-DE" dirty="0" smtClean="0"/>
                        <a:t>A</a:t>
                      </a:r>
                      <a:endParaRPr lang="de-DE" dirty="0"/>
                    </a:p>
                  </a:txBody>
                  <a:tcPr/>
                </a:tc>
                <a:tc>
                  <a:txBody>
                    <a:bodyPr/>
                    <a:lstStyle/>
                    <a:p>
                      <a:pPr algn="ctr"/>
                      <a:r>
                        <a:rPr lang="de-DE" dirty="0" smtClean="0"/>
                        <a:t>Y</a:t>
                      </a:r>
                      <a:endParaRPr lang="de-DE" dirty="0"/>
                    </a:p>
                  </a:txBody>
                  <a:tcPr/>
                </a:tc>
                <a:tc>
                  <a:txBody>
                    <a:bodyPr/>
                    <a:lstStyle/>
                    <a:p>
                      <a:pPr algn="ctr"/>
                      <a:r>
                        <a:rPr lang="de-DE" dirty="0" smtClean="0"/>
                        <a:t>F</a:t>
                      </a:r>
                      <a:endParaRPr lang="de-DE" dirty="0"/>
                    </a:p>
                  </a:txBody>
                  <a:tcPr/>
                </a:tc>
                <a:extLst>
                  <a:ext uri="{0D108BD9-81ED-4DB2-BD59-A6C34878D82A}">
                    <a16:rowId xmlns:a16="http://schemas.microsoft.com/office/drawing/2014/main" val="1790141835"/>
                  </a:ext>
                </a:extLst>
              </a:tr>
              <a:tr h="279496">
                <a:tc>
                  <a:txBody>
                    <a:bodyPr/>
                    <a:lstStyle/>
                    <a:p>
                      <a:pPr algn="ctr"/>
                      <a:r>
                        <a:rPr lang="de-DE" dirty="0" smtClean="0"/>
                        <a:t>I/J</a:t>
                      </a:r>
                      <a:endParaRPr lang="de-DE" dirty="0"/>
                    </a:p>
                  </a:txBody>
                  <a:tcPr/>
                </a:tc>
                <a:tc>
                  <a:txBody>
                    <a:bodyPr/>
                    <a:lstStyle/>
                    <a:p>
                      <a:pPr algn="ctr"/>
                      <a:r>
                        <a:rPr lang="de-DE" dirty="0" smtClean="0"/>
                        <a:t>R</a:t>
                      </a:r>
                      <a:endParaRPr lang="de-DE" dirty="0"/>
                    </a:p>
                  </a:txBody>
                  <a:tcPr/>
                </a:tc>
                <a:tc>
                  <a:txBody>
                    <a:bodyPr/>
                    <a:lstStyle/>
                    <a:p>
                      <a:pPr algn="ctr"/>
                      <a:r>
                        <a:rPr lang="de-DE" dirty="0" smtClean="0"/>
                        <a:t>B</a:t>
                      </a:r>
                      <a:endParaRPr lang="de-DE" dirty="0"/>
                    </a:p>
                  </a:txBody>
                  <a:tcPr/>
                </a:tc>
                <a:tc>
                  <a:txBody>
                    <a:bodyPr/>
                    <a:lstStyle/>
                    <a:p>
                      <a:pPr algn="ctr"/>
                      <a:r>
                        <a:rPr lang="de-DE" dirty="0" smtClean="0"/>
                        <a:t>C</a:t>
                      </a:r>
                      <a:endParaRPr lang="de-DE" dirty="0"/>
                    </a:p>
                  </a:txBody>
                  <a:tcPr/>
                </a:tc>
                <a:tc>
                  <a:txBody>
                    <a:bodyPr/>
                    <a:lstStyle/>
                    <a:p>
                      <a:pPr algn="ctr"/>
                      <a:r>
                        <a:rPr lang="de-DE" dirty="0" smtClean="0"/>
                        <a:t>D</a:t>
                      </a:r>
                      <a:endParaRPr lang="de-DE" dirty="0"/>
                    </a:p>
                  </a:txBody>
                  <a:tcPr/>
                </a:tc>
                <a:extLst>
                  <a:ext uri="{0D108BD9-81ED-4DB2-BD59-A6C34878D82A}">
                    <a16:rowId xmlns:a16="http://schemas.microsoft.com/office/drawing/2014/main" val="2972294372"/>
                  </a:ext>
                </a:extLst>
              </a:tr>
              <a:tr h="279496">
                <a:tc>
                  <a:txBody>
                    <a:bodyPr/>
                    <a:lstStyle/>
                    <a:p>
                      <a:pPr algn="ctr"/>
                      <a:r>
                        <a:rPr lang="de-DE" dirty="0" smtClean="0"/>
                        <a:t>E</a:t>
                      </a:r>
                      <a:endParaRPr lang="de-DE" dirty="0"/>
                    </a:p>
                  </a:txBody>
                  <a:tcPr/>
                </a:tc>
                <a:tc>
                  <a:txBody>
                    <a:bodyPr/>
                    <a:lstStyle/>
                    <a:p>
                      <a:pPr algn="ctr"/>
                      <a:r>
                        <a:rPr lang="de-DE" dirty="0" smtClean="0"/>
                        <a:t>G</a:t>
                      </a:r>
                      <a:endParaRPr lang="de-DE" dirty="0"/>
                    </a:p>
                  </a:txBody>
                  <a:tcPr/>
                </a:tc>
                <a:tc>
                  <a:txBody>
                    <a:bodyPr/>
                    <a:lstStyle/>
                    <a:p>
                      <a:pPr algn="ctr"/>
                      <a:r>
                        <a:rPr lang="de-DE" dirty="0" smtClean="0"/>
                        <a:t>H</a:t>
                      </a:r>
                      <a:endParaRPr lang="de-DE" dirty="0"/>
                    </a:p>
                  </a:txBody>
                  <a:tcPr/>
                </a:tc>
                <a:tc>
                  <a:txBody>
                    <a:bodyPr/>
                    <a:lstStyle/>
                    <a:p>
                      <a:pPr algn="ctr"/>
                      <a:r>
                        <a:rPr lang="de-DE" dirty="0" smtClean="0"/>
                        <a:t>K</a:t>
                      </a:r>
                      <a:endParaRPr lang="de-DE" dirty="0"/>
                    </a:p>
                  </a:txBody>
                  <a:tcPr/>
                </a:tc>
                <a:tc>
                  <a:txBody>
                    <a:bodyPr/>
                    <a:lstStyle/>
                    <a:p>
                      <a:pPr algn="ctr"/>
                      <a:r>
                        <a:rPr lang="de-DE" dirty="0" smtClean="0"/>
                        <a:t>M</a:t>
                      </a:r>
                      <a:endParaRPr lang="de-DE" dirty="0"/>
                    </a:p>
                  </a:txBody>
                  <a:tcPr/>
                </a:tc>
                <a:extLst>
                  <a:ext uri="{0D108BD9-81ED-4DB2-BD59-A6C34878D82A}">
                    <a16:rowId xmlns:a16="http://schemas.microsoft.com/office/drawing/2014/main" val="70097163"/>
                  </a:ext>
                </a:extLst>
              </a:tr>
              <a:tr h="279496">
                <a:tc>
                  <a:txBody>
                    <a:bodyPr/>
                    <a:lstStyle/>
                    <a:p>
                      <a:pPr algn="ctr"/>
                      <a:r>
                        <a:rPr lang="de-DE" dirty="0" smtClean="0"/>
                        <a:t>N</a:t>
                      </a:r>
                      <a:endParaRPr lang="de-DE" dirty="0"/>
                    </a:p>
                  </a:txBody>
                  <a:tcPr/>
                </a:tc>
                <a:tc>
                  <a:txBody>
                    <a:bodyPr/>
                    <a:lstStyle/>
                    <a:p>
                      <a:pPr algn="ctr"/>
                      <a:r>
                        <a:rPr lang="de-DE" dirty="0" smtClean="0"/>
                        <a:t>O</a:t>
                      </a:r>
                    </a:p>
                  </a:txBody>
                  <a:tcPr/>
                </a:tc>
                <a:tc>
                  <a:txBody>
                    <a:bodyPr/>
                    <a:lstStyle/>
                    <a:p>
                      <a:pPr algn="ctr"/>
                      <a:r>
                        <a:rPr lang="de-DE" dirty="0" smtClean="0"/>
                        <a:t>Q</a:t>
                      </a:r>
                      <a:endParaRPr lang="de-DE" dirty="0"/>
                    </a:p>
                  </a:txBody>
                  <a:tcPr/>
                </a:tc>
                <a:tc>
                  <a:txBody>
                    <a:bodyPr/>
                    <a:lstStyle/>
                    <a:p>
                      <a:pPr algn="ctr"/>
                      <a:r>
                        <a:rPr lang="de-DE" dirty="0" smtClean="0"/>
                        <a:t>S</a:t>
                      </a:r>
                      <a:endParaRPr lang="de-DE" dirty="0"/>
                    </a:p>
                  </a:txBody>
                  <a:tcPr/>
                </a:tc>
                <a:tc>
                  <a:txBody>
                    <a:bodyPr/>
                    <a:lstStyle/>
                    <a:p>
                      <a:pPr algn="ctr"/>
                      <a:r>
                        <a:rPr lang="de-DE" dirty="0" smtClean="0"/>
                        <a:t>T</a:t>
                      </a:r>
                      <a:endParaRPr lang="de-DE" dirty="0"/>
                    </a:p>
                  </a:txBody>
                  <a:tcPr/>
                </a:tc>
                <a:extLst>
                  <a:ext uri="{0D108BD9-81ED-4DB2-BD59-A6C34878D82A}">
                    <a16:rowId xmlns:a16="http://schemas.microsoft.com/office/drawing/2014/main" val="868013588"/>
                  </a:ext>
                </a:extLst>
              </a:tr>
              <a:tr h="279496">
                <a:tc>
                  <a:txBody>
                    <a:bodyPr/>
                    <a:lstStyle/>
                    <a:p>
                      <a:pPr algn="ctr"/>
                      <a:r>
                        <a:rPr lang="de-DE" dirty="0" smtClean="0"/>
                        <a:t>U</a:t>
                      </a:r>
                      <a:endParaRPr lang="de-DE" dirty="0"/>
                    </a:p>
                  </a:txBody>
                  <a:tcPr/>
                </a:tc>
                <a:tc>
                  <a:txBody>
                    <a:bodyPr/>
                    <a:lstStyle/>
                    <a:p>
                      <a:pPr algn="ctr"/>
                      <a:r>
                        <a:rPr lang="de-DE" dirty="0" smtClean="0"/>
                        <a:t>V</a:t>
                      </a:r>
                      <a:endParaRPr lang="de-DE" dirty="0"/>
                    </a:p>
                  </a:txBody>
                  <a:tcPr/>
                </a:tc>
                <a:tc>
                  <a:txBody>
                    <a:bodyPr/>
                    <a:lstStyle/>
                    <a:p>
                      <a:pPr algn="ctr"/>
                      <a:r>
                        <a:rPr lang="de-DE" dirty="0" smtClean="0"/>
                        <a:t>W</a:t>
                      </a:r>
                      <a:endParaRPr lang="de-DE" dirty="0"/>
                    </a:p>
                  </a:txBody>
                  <a:tcPr/>
                </a:tc>
                <a:tc>
                  <a:txBody>
                    <a:bodyPr/>
                    <a:lstStyle/>
                    <a:p>
                      <a:pPr algn="ctr"/>
                      <a:r>
                        <a:rPr lang="de-DE" dirty="0" smtClean="0"/>
                        <a:t>X</a:t>
                      </a:r>
                      <a:endParaRPr lang="de-DE" dirty="0"/>
                    </a:p>
                  </a:txBody>
                  <a:tcPr/>
                </a:tc>
                <a:tc>
                  <a:txBody>
                    <a:bodyPr/>
                    <a:lstStyle/>
                    <a:p>
                      <a:pPr algn="ctr"/>
                      <a:r>
                        <a:rPr lang="de-DE" dirty="0" smtClean="0"/>
                        <a:t>Z</a:t>
                      </a:r>
                      <a:endParaRPr lang="de-DE" dirty="0"/>
                    </a:p>
                  </a:txBody>
                  <a:tcPr/>
                </a:tc>
                <a:extLst>
                  <a:ext uri="{0D108BD9-81ED-4DB2-BD59-A6C34878D82A}">
                    <a16:rowId xmlns:a16="http://schemas.microsoft.com/office/drawing/2014/main" val="2455204958"/>
                  </a:ext>
                </a:extLst>
              </a:tr>
            </a:tbl>
          </a:graphicData>
        </a:graphic>
      </p:graphicFrame>
    </p:spTree>
    <p:extLst>
      <p:ext uri="{BB962C8B-B14F-4D97-AF65-F5344CB8AC3E}">
        <p14:creationId xmlns:p14="http://schemas.microsoft.com/office/powerpoint/2010/main" val="14979057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1" y="-128814"/>
            <a:ext cx="12192000" cy="6986814"/>
          </a:xfrm>
          <a:prstGeom prst="rect">
            <a:avLst/>
          </a:prstGeom>
        </p:spPr>
      </p:pic>
      <p:sp>
        <p:nvSpPr>
          <p:cNvPr id="7" name="Textfeld 6"/>
          <p:cNvSpPr txBox="1"/>
          <p:nvPr/>
        </p:nvSpPr>
        <p:spPr>
          <a:xfrm>
            <a:off x="6305549" y="128813"/>
            <a:ext cx="5886451" cy="1015663"/>
          </a:xfrm>
          <a:prstGeom prst="rect">
            <a:avLst/>
          </a:prstGeom>
          <a:noFill/>
        </p:spPr>
        <p:txBody>
          <a:bodyPr wrap="square" rtlCol="0">
            <a:spAutoFit/>
          </a:bodyPr>
          <a:lstStyle/>
          <a:p>
            <a:r>
              <a:rPr lang="de-DE" sz="2000" dirty="0" smtClean="0">
                <a:latin typeface="Viner Hand ITC" panose="03070502030502020203" pitchFamily="66" charset="0"/>
              </a:rPr>
              <a:t>Transposition - Schablone:</a:t>
            </a:r>
          </a:p>
          <a:p>
            <a:endParaRPr lang="de-DE" sz="2000" dirty="0">
              <a:latin typeface="Viner Hand ITC" panose="03070502030502020203" pitchFamily="66" charset="0"/>
            </a:endParaRPr>
          </a:p>
          <a:p>
            <a:endParaRPr lang="de-DE" sz="2000" dirty="0" smtClean="0">
              <a:latin typeface="Viner Hand ITC" panose="03070502030502020203" pitchFamily="66" charset="0"/>
            </a:endParaRPr>
          </a:p>
        </p:txBody>
      </p:sp>
      <p:sp>
        <p:nvSpPr>
          <p:cNvPr id="9" name="Textfeld 8"/>
          <p:cNvSpPr txBox="1"/>
          <p:nvPr/>
        </p:nvSpPr>
        <p:spPr>
          <a:xfrm>
            <a:off x="6359525" y="636644"/>
            <a:ext cx="5329268" cy="6524863"/>
          </a:xfrm>
          <a:prstGeom prst="rect">
            <a:avLst/>
          </a:prstGeom>
          <a:noFill/>
        </p:spPr>
        <p:txBody>
          <a:bodyPr wrap="square" rtlCol="0">
            <a:spAutoFit/>
          </a:bodyPr>
          <a:lstStyle/>
          <a:p>
            <a:r>
              <a:rPr lang="de-DE" sz="1400" dirty="0">
                <a:latin typeface="Viner Hand ITC" panose="03070502030502020203" pitchFamily="66" charset="0"/>
              </a:rPr>
              <a:t>Du brauchst für die Schablonen-Verschlüsselung eine Lochschablone. Das ist ein Papier, das an bestimmten Stellen Löcher hat. Beide Personen, der Sender und der Empfänger, benötigen die gleiche Schablone</a:t>
            </a:r>
            <a:r>
              <a:rPr lang="de-DE" sz="1400" dirty="0" smtClean="0">
                <a:latin typeface="Viner Hand ITC" panose="03070502030502020203" pitchFamily="66" charset="0"/>
              </a:rPr>
              <a:t>.</a:t>
            </a:r>
          </a:p>
          <a:p>
            <a:endParaRPr lang="de-DE" sz="1400" dirty="0">
              <a:latin typeface="Viner Hand ITC" panose="03070502030502020203" pitchFamily="66" charset="0"/>
            </a:endParaRPr>
          </a:p>
          <a:p>
            <a:endParaRPr lang="de-DE" sz="1400" dirty="0" smtClean="0">
              <a:latin typeface="Viner Hand ITC" panose="03070502030502020203" pitchFamily="66" charset="0"/>
            </a:endParaRPr>
          </a:p>
          <a:p>
            <a:endParaRPr lang="de-DE" sz="1400" dirty="0" smtClean="0">
              <a:latin typeface="Viner Hand ITC" panose="03070502030502020203" pitchFamily="66" charset="0"/>
            </a:endParaRPr>
          </a:p>
          <a:p>
            <a:endParaRPr lang="de-DE" sz="1400" dirty="0">
              <a:latin typeface="Viner Hand ITC" panose="03070502030502020203" pitchFamily="66" charset="0"/>
            </a:endParaRPr>
          </a:p>
          <a:p>
            <a:endParaRPr lang="de-DE" sz="1400" dirty="0" smtClean="0">
              <a:latin typeface="Viner Hand ITC" panose="03070502030502020203" pitchFamily="66" charset="0"/>
            </a:endParaRPr>
          </a:p>
          <a:p>
            <a:endParaRPr lang="de-DE" sz="1400" dirty="0">
              <a:latin typeface="Viner Hand ITC" panose="03070502030502020203" pitchFamily="66" charset="0"/>
            </a:endParaRPr>
          </a:p>
          <a:p>
            <a:endParaRPr lang="de-DE" sz="1400" dirty="0" smtClean="0">
              <a:latin typeface="Viner Hand ITC" panose="03070502030502020203" pitchFamily="66" charset="0"/>
            </a:endParaRPr>
          </a:p>
          <a:p>
            <a:endParaRPr lang="de-DE" sz="1400" dirty="0">
              <a:latin typeface="Viner Hand ITC" panose="03070502030502020203" pitchFamily="66" charset="0"/>
            </a:endParaRPr>
          </a:p>
          <a:p>
            <a:r>
              <a:rPr lang="de-DE" sz="1400" dirty="0" smtClean="0">
                <a:latin typeface="Viner Hand ITC" panose="03070502030502020203" pitchFamily="66" charset="0"/>
              </a:rPr>
              <a:t>	Lochschablone 		kariertes </a:t>
            </a:r>
            <a:r>
              <a:rPr lang="de-DE" sz="1400" dirty="0">
                <a:latin typeface="Viner Hand ITC" panose="03070502030502020203" pitchFamily="66" charset="0"/>
              </a:rPr>
              <a:t>Papier </a:t>
            </a:r>
            <a:endParaRPr lang="de-DE" sz="1400" dirty="0" smtClean="0">
              <a:latin typeface="Viner Hand ITC" panose="03070502030502020203" pitchFamily="66" charset="0"/>
            </a:endParaRPr>
          </a:p>
          <a:p>
            <a:endParaRPr lang="de-DE" sz="1400" dirty="0">
              <a:latin typeface="Viner Hand ITC" panose="03070502030502020203" pitchFamily="66" charset="0"/>
            </a:endParaRPr>
          </a:p>
          <a:p>
            <a:r>
              <a:rPr lang="de-DE" sz="1400" dirty="0" smtClean="0">
                <a:latin typeface="Viner Hand ITC" panose="03070502030502020203" pitchFamily="66" charset="0"/>
              </a:rPr>
              <a:t>Mit </a:t>
            </a:r>
            <a:r>
              <a:rPr lang="de-DE" sz="1400" dirty="0">
                <a:latin typeface="Viner Hand ITC" panose="03070502030502020203" pitchFamily="66" charset="0"/>
              </a:rPr>
              <a:t>dieser Art Schablone verschlüsselst du so: </a:t>
            </a:r>
            <a:endParaRPr lang="de-DE" sz="1400" dirty="0" smtClean="0">
              <a:latin typeface="Viner Hand ITC" panose="03070502030502020203" pitchFamily="66" charset="0"/>
            </a:endParaRPr>
          </a:p>
          <a:p>
            <a:pPr marL="342900" indent="-342900">
              <a:buFont typeface="+mj-lt"/>
              <a:buAutoNum type="arabicPeriod"/>
            </a:pPr>
            <a:r>
              <a:rPr lang="de-DE" sz="1400" dirty="0" smtClean="0">
                <a:latin typeface="Viner Hand ITC" panose="03070502030502020203" pitchFamily="66" charset="0"/>
              </a:rPr>
              <a:t>Du </a:t>
            </a:r>
            <a:r>
              <a:rPr lang="de-DE" sz="1400" dirty="0">
                <a:latin typeface="Viner Hand ITC" panose="03070502030502020203" pitchFamily="66" charset="0"/>
              </a:rPr>
              <a:t>legst die Schablone auf ein leeres Papier und trägst die ersten Buchstaben der Nachricht in die Löcher ein. </a:t>
            </a:r>
            <a:r>
              <a:rPr lang="de-DE" sz="1400" dirty="0" smtClean="0">
                <a:latin typeface="Viner Hand ITC" panose="03070502030502020203" pitchFamily="66" charset="0"/>
              </a:rPr>
              <a:t>Danach drehst du die Schablone im Uhrzeigersinn um 90 Grad und trägst die nächsten </a:t>
            </a:r>
            <a:r>
              <a:rPr lang="de-DE" sz="1400" dirty="0">
                <a:latin typeface="Viner Hand ITC" panose="03070502030502020203" pitchFamily="66" charset="0"/>
              </a:rPr>
              <a:t>Buchstaben der Nachricht ein. </a:t>
            </a:r>
            <a:endParaRPr lang="de-DE" sz="1400" dirty="0" smtClean="0">
              <a:latin typeface="Viner Hand ITC" panose="03070502030502020203" pitchFamily="66" charset="0"/>
            </a:endParaRPr>
          </a:p>
          <a:p>
            <a:pPr marL="342900" indent="-342900">
              <a:buFont typeface="+mj-lt"/>
              <a:buAutoNum type="arabicPeriod"/>
            </a:pPr>
            <a:r>
              <a:rPr lang="de-DE" sz="1400" dirty="0" smtClean="0">
                <a:latin typeface="Viner Hand ITC" panose="03070502030502020203" pitchFamily="66" charset="0"/>
              </a:rPr>
              <a:t>So </a:t>
            </a:r>
            <a:r>
              <a:rPr lang="de-DE" sz="1400" dirty="0">
                <a:latin typeface="Viner Hand ITC" panose="03070502030502020203" pitchFamily="66" charset="0"/>
              </a:rPr>
              <a:t>fährst du fort, bis du alle vier Stellungen der Schablone benutzt hast. Ist die </a:t>
            </a:r>
            <a:r>
              <a:rPr lang="de-DE" sz="1400" dirty="0" smtClean="0">
                <a:latin typeface="Viner Hand ITC" panose="03070502030502020203" pitchFamily="66" charset="0"/>
              </a:rPr>
              <a:t>Nachricht länger, beginnst du mit einem neuen Quadrat. Ist sie kürzer, werden übrige Felder </a:t>
            </a:r>
            <a:r>
              <a:rPr lang="de-DE" sz="1400" dirty="0">
                <a:latin typeface="Viner Hand ITC" panose="03070502030502020203" pitchFamily="66" charset="0"/>
              </a:rPr>
              <a:t>mit irgendwelchen Buchstaben gefüllt. </a:t>
            </a:r>
            <a:endParaRPr lang="de-DE" sz="1400" dirty="0" smtClean="0">
              <a:latin typeface="Viner Hand ITC" panose="03070502030502020203" pitchFamily="66" charset="0"/>
            </a:endParaRPr>
          </a:p>
          <a:p>
            <a:pPr marL="342900" indent="-342900">
              <a:buFont typeface="+mj-lt"/>
              <a:buAutoNum type="arabicPeriod"/>
            </a:pPr>
            <a:r>
              <a:rPr lang="de-DE" sz="1400" dirty="0" smtClean="0">
                <a:latin typeface="Viner Hand ITC" panose="03070502030502020203" pitchFamily="66" charset="0"/>
              </a:rPr>
              <a:t>Bei </a:t>
            </a:r>
            <a:r>
              <a:rPr lang="de-DE" sz="1400" dirty="0">
                <a:latin typeface="Viner Hand ITC" panose="03070502030502020203" pitchFamily="66" charset="0"/>
              </a:rPr>
              <a:t>Schablonen mit ungerader Zeilen- und Spaltenanzahl bleibt immer ein Buchstabe in der Mitte frei. Dieser muss anschließend frei gewählt </a:t>
            </a:r>
            <a:r>
              <a:rPr lang="de-DE" sz="1400" dirty="0" smtClean="0">
                <a:latin typeface="Viner Hand ITC" panose="03070502030502020203" pitchFamily="66" charset="0"/>
              </a:rPr>
              <a:t>werden.</a:t>
            </a:r>
          </a:p>
          <a:p>
            <a:endParaRPr lang="de-DE" sz="2000" dirty="0">
              <a:latin typeface="Viner Hand ITC" panose="03070502030502020203" pitchFamily="66" charset="0"/>
            </a:endParaRPr>
          </a:p>
          <a:p>
            <a:endParaRPr lang="de-DE" sz="2000" dirty="0" smtClean="0">
              <a:latin typeface="Viner Hand ITC" panose="03070502030502020203" pitchFamily="66" charset="0"/>
            </a:endParaRPr>
          </a:p>
        </p:txBody>
      </p:sp>
      <p:pic>
        <p:nvPicPr>
          <p:cNvPr id="4" name="Grafik 3"/>
          <p:cNvPicPr>
            <a:picLocks noChangeAspect="1"/>
          </p:cNvPicPr>
          <p:nvPr/>
        </p:nvPicPr>
        <p:blipFill>
          <a:blip r:embed="rId4"/>
          <a:stretch>
            <a:fillRect/>
          </a:stretch>
        </p:blipFill>
        <p:spPr>
          <a:xfrm>
            <a:off x="7248047" y="1801910"/>
            <a:ext cx="1309358" cy="1296947"/>
          </a:xfrm>
          <a:prstGeom prst="rect">
            <a:avLst/>
          </a:prstGeom>
        </p:spPr>
      </p:pic>
      <p:pic>
        <p:nvPicPr>
          <p:cNvPr id="10" name="Grafik 9"/>
          <p:cNvPicPr>
            <a:picLocks noChangeAspect="1"/>
          </p:cNvPicPr>
          <p:nvPr/>
        </p:nvPicPr>
        <p:blipFill>
          <a:blip r:embed="rId5"/>
          <a:stretch>
            <a:fillRect/>
          </a:stretch>
        </p:blipFill>
        <p:spPr>
          <a:xfrm>
            <a:off x="10077510" y="1801910"/>
            <a:ext cx="1309359" cy="1309359"/>
          </a:xfrm>
          <a:prstGeom prst="rect">
            <a:avLst/>
          </a:prstGeom>
        </p:spPr>
      </p:pic>
      <p:pic>
        <p:nvPicPr>
          <p:cNvPr id="14" name="Grafik 13"/>
          <p:cNvPicPr>
            <a:picLocks noChangeAspect="1"/>
          </p:cNvPicPr>
          <p:nvPr/>
        </p:nvPicPr>
        <p:blipFill>
          <a:blip r:embed="rId6"/>
          <a:stretch>
            <a:fillRect/>
          </a:stretch>
        </p:blipFill>
        <p:spPr>
          <a:xfrm rot="5400000">
            <a:off x="-1063456" y="1767950"/>
            <a:ext cx="6831333" cy="3193286"/>
          </a:xfrm>
          <a:prstGeom prst="rect">
            <a:avLst/>
          </a:prstGeom>
          <a:ln>
            <a:noFill/>
          </a:ln>
          <a:effectLst>
            <a:softEdge rad="112500"/>
          </a:effectLst>
        </p:spPr>
      </p:pic>
    </p:spTree>
    <p:extLst>
      <p:ext uri="{BB962C8B-B14F-4D97-AF65-F5344CB8AC3E}">
        <p14:creationId xmlns:p14="http://schemas.microsoft.com/office/powerpoint/2010/main" val="32620296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1" y="-128814"/>
            <a:ext cx="12192000" cy="6986814"/>
          </a:xfrm>
          <a:prstGeom prst="rect">
            <a:avLst/>
          </a:prstGeom>
        </p:spPr>
      </p:pic>
      <p:sp>
        <p:nvSpPr>
          <p:cNvPr id="9" name="Textfeld 8"/>
          <p:cNvSpPr txBox="1"/>
          <p:nvPr/>
        </p:nvSpPr>
        <p:spPr>
          <a:xfrm>
            <a:off x="6359525" y="636644"/>
            <a:ext cx="5329268" cy="707886"/>
          </a:xfrm>
          <a:prstGeom prst="rect">
            <a:avLst/>
          </a:prstGeom>
          <a:noFill/>
        </p:spPr>
        <p:txBody>
          <a:bodyPr wrap="square" rtlCol="0">
            <a:spAutoFit/>
          </a:bodyPr>
          <a:lstStyle/>
          <a:p>
            <a:endParaRPr lang="de-DE" sz="2000" dirty="0">
              <a:latin typeface="Viner Hand ITC" panose="03070502030502020203" pitchFamily="66" charset="0"/>
            </a:endParaRPr>
          </a:p>
          <a:p>
            <a:endParaRPr lang="de-DE" sz="2000" dirty="0" smtClean="0">
              <a:latin typeface="Viner Hand ITC" panose="03070502030502020203" pitchFamily="66" charset="0"/>
            </a:endParaRPr>
          </a:p>
        </p:txBody>
      </p:sp>
      <p:pic>
        <p:nvPicPr>
          <p:cNvPr id="2" name="Grafik 1"/>
          <p:cNvPicPr>
            <a:picLocks noChangeAspect="1"/>
          </p:cNvPicPr>
          <p:nvPr/>
        </p:nvPicPr>
        <p:blipFill>
          <a:blip r:embed="rId4"/>
          <a:stretch>
            <a:fillRect/>
          </a:stretch>
        </p:blipFill>
        <p:spPr>
          <a:xfrm rot="5400000">
            <a:off x="-603581" y="1614755"/>
            <a:ext cx="6581958" cy="3499675"/>
          </a:xfrm>
          <a:prstGeom prst="rect">
            <a:avLst/>
          </a:prstGeom>
          <a:ln>
            <a:noFill/>
          </a:ln>
          <a:effectLst>
            <a:softEdge rad="112500"/>
          </a:effectLst>
        </p:spPr>
      </p:pic>
      <p:sp>
        <p:nvSpPr>
          <p:cNvPr id="8" name="Textfeld 7"/>
          <p:cNvSpPr txBox="1"/>
          <p:nvPr/>
        </p:nvSpPr>
        <p:spPr>
          <a:xfrm>
            <a:off x="6637338" y="205013"/>
            <a:ext cx="5886451" cy="1015663"/>
          </a:xfrm>
          <a:prstGeom prst="rect">
            <a:avLst/>
          </a:prstGeom>
          <a:noFill/>
        </p:spPr>
        <p:txBody>
          <a:bodyPr wrap="square" rtlCol="0">
            <a:spAutoFit/>
          </a:bodyPr>
          <a:lstStyle/>
          <a:p>
            <a:r>
              <a:rPr lang="de-DE" sz="2000" dirty="0" smtClean="0">
                <a:latin typeface="Viner Hand ITC" panose="03070502030502020203" pitchFamily="66" charset="0"/>
              </a:rPr>
              <a:t>Substitution - Caesar:</a:t>
            </a:r>
          </a:p>
          <a:p>
            <a:endParaRPr lang="de-DE" sz="2000" dirty="0">
              <a:latin typeface="Viner Hand ITC" panose="03070502030502020203" pitchFamily="66" charset="0"/>
            </a:endParaRPr>
          </a:p>
          <a:p>
            <a:endParaRPr lang="de-DE" sz="2000" dirty="0" smtClean="0">
              <a:latin typeface="Viner Hand ITC" panose="03070502030502020203" pitchFamily="66" charset="0"/>
            </a:endParaRPr>
          </a:p>
        </p:txBody>
      </p:sp>
      <p:sp>
        <p:nvSpPr>
          <p:cNvPr id="10" name="Rechteck 9"/>
          <p:cNvSpPr/>
          <p:nvPr/>
        </p:nvSpPr>
        <p:spPr>
          <a:xfrm>
            <a:off x="6691314" y="601140"/>
            <a:ext cx="5329268" cy="2908373"/>
          </a:xfrm>
          <a:prstGeom prst="rect">
            <a:avLst/>
          </a:prstGeom>
        </p:spPr>
        <p:txBody>
          <a:bodyPr wrap="square">
            <a:spAutoFit/>
          </a:bodyPr>
          <a:lstStyle/>
          <a:p>
            <a:r>
              <a:rPr lang="de-DE" sz="2000" dirty="0">
                <a:latin typeface="Viner Hand ITC" panose="03070502030502020203" pitchFamily="66" charset="0"/>
              </a:rPr>
              <a:t>Der römische Feldherr Julius Caesar (100 bis 44 v.Chr.) verschlüsselte seine geheimen Nachrichten, indem er jeden Buchstaben durch einen anderen ersetzte. Dabei wurde der Buchstabe immer durch den um eine bestimmte Anzahl von Stellen im Alphabet verschobenen Buchstaben ersetzt. Diese Anzahl der Stellen heißt Caesar-Schlüssel.</a:t>
            </a:r>
          </a:p>
        </p:txBody>
      </p:sp>
      <p:pic>
        <p:nvPicPr>
          <p:cNvPr id="11" name="Grafik 10"/>
          <p:cNvPicPr>
            <a:picLocks noChangeAspect="1"/>
          </p:cNvPicPr>
          <p:nvPr/>
        </p:nvPicPr>
        <p:blipFill>
          <a:blip r:embed="rId5"/>
          <a:stretch>
            <a:fillRect/>
          </a:stretch>
        </p:blipFill>
        <p:spPr>
          <a:xfrm>
            <a:off x="8940057" y="3357072"/>
            <a:ext cx="3047999" cy="3001972"/>
          </a:xfrm>
          <a:prstGeom prst="rect">
            <a:avLst/>
          </a:prstGeom>
          <a:ln>
            <a:noFill/>
          </a:ln>
          <a:effectLst>
            <a:softEdge rad="112500"/>
          </a:effectLst>
        </p:spPr>
      </p:pic>
    </p:spTree>
    <p:extLst>
      <p:ext uri="{BB962C8B-B14F-4D97-AF65-F5344CB8AC3E}">
        <p14:creationId xmlns:p14="http://schemas.microsoft.com/office/powerpoint/2010/main" val="11486391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1" y="-128814"/>
            <a:ext cx="12192000" cy="6986814"/>
          </a:xfrm>
          <a:prstGeom prst="rect">
            <a:avLst/>
          </a:prstGeom>
        </p:spPr>
      </p:pic>
      <p:sp>
        <p:nvSpPr>
          <p:cNvPr id="9" name="Textfeld 8"/>
          <p:cNvSpPr txBox="1"/>
          <p:nvPr/>
        </p:nvSpPr>
        <p:spPr>
          <a:xfrm>
            <a:off x="6359525" y="636644"/>
            <a:ext cx="5329268" cy="707886"/>
          </a:xfrm>
          <a:prstGeom prst="rect">
            <a:avLst/>
          </a:prstGeom>
          <a:noFill/>
        </p:spPr>
        <p:txBody>
          <a:bodyPr wrap="square" rtlCol="0">
            <a:spAutoFit/>
          </a:bodyPr>
          <a:lstStyle/>
          <a:p>
            <a:endParaRPr lang="de-DE" sz="2000" dirty="0">
              <a:latin typeface="Viner Hand ITC" panose="03070502030502020203" pitchFamily="66" charset="0"/>
            </a:endParaRPr>
          </a:p>
          <a:p>
            <a:endParaRPr lang="de-DE" sz="2000" dirty="0" smtClean="0">
              <a:latin typeface="Viner Hand ITC" panose="03070502030502020203" pitchFamily="66" charset="0"/>
            </a:endParaRPr>
          </a:p>
        </p:txBody>
      </p:sp>
      <p:sp>
        <p:nvSpPr>
          <p:cNvPr id="6" name="Textfeld 5"/>
          <p:cNvSpPr txBox="1"/>
          <p:nvPr/>
        </p:nvSpPr>
        <p:spPr>
          <a:xfrm>
            <a:off x="209550" y="128813"/>
            <a:ext cx="5886451" cy="5940088"/>
          </a:xfrm>
          <a:prstGeom prst="rect">
            <a:avLst/>
          </a:prstGeom>
          <a:noFill/>
        </p:spPr>
        <p:txBody>
          <a:bodyPr wrap="square" rtlCol="0">
            <a:spAutoFit/>
          </a:bodyPr>
          <a:lstStyle/>
          <a:p>
            <a:r>
              <a:rPr lang="de-DE" sz="2000" dirty="0" smtClean="0">
                <a:latin typeface="Viner Hand ITC" panose="03070502030502020203" pitchFamily="66" charset="0"/>
              </a:rPr>
              <a:t>Substitution - Freimaurer:</a:t>
            </a:r>
          </a:p>
          <a:p>
            <a:endParaRPr lang="de-DE" sz="2000" dirty="0">
              <a:latin typeface="Viner Hand ITC" panose="03070502030502020203" pitchFamily="66" charset="0"/>
            </a:endParaRPr>
          </a:p>
          <a:p>
            <a:r>
              <a:rPr lang="de-DE" sz="2000" dirty="0">
                <a:latin typeface="Viner Hand ITC" panose="03070502030502020203" pitchFamily="66" charset="0"/>
              </a:rPr>
              <a:t>Diese Verschlüsselung, die im 18. Jahrhundert von den Freimaurern (</a:t>
            </a:r>
            <a:r>
              <a:rPr lang="de-DE" sz="2000" dirty="0" smtClean="0">
                <a:latin typeface="Viner Hand ITC" panose="03070502030502020203" pitchFamily="66" charset="0"/>
              </a:rPr>
              <a:t>einem Geheimbund) benutzt </a:t>
            </a:r>
            <a:r>
              <a:rPr lang="de-DE" sz="2000" dirty="0">
                <a:latin typeface="Viner Hand ITC" panose="03070502030502020203" pitchFamily="66" charset="0"/>
              </a:rPr>
              <a:t>wurde, funktioniert so: Zunächst schreibt man eine beliebige Reihenfolge aller Buchstaben des Alphabets in vier bestimmte Muster. Im folgenden Bild wurde die Reihenfolge von A bis Z genommen.</a:t>
            </a:r>
          </a:p>
          <a:p>
            <a:endParaRPr lang="de-DE" sz="2000" dirty="0" smtClean="0">
              <a:latin typeface="Viner Hand ITC" panose="03070502030502020203" pitchFamily="66" charset="0"/>
            </a:endParaRPr>
          </a:p>
          <a:p>
            <a:endParaRPr lang="de-DE" sz="2000" dirty="0">
              <a:latin typeface="Viner Hand ITC" panose="03070502030502020203" pitchFamily="66" charset="0"/>
            </a:endParaRPr>
          </a:p>
          <a:p>
            <a:endParaRPr lang="de-DE" sz="2000" dirty="0" smtClean="0">
              <a:latin typeface="Viner Hand ITC" panose="03070502030502020203" pitchFamily="66" charset="0"/>
            </a:endParaRPr>
          </a:p>
          <a:p>
            <a:endParaRPr lang="de-DE" sz="2000" dirty="0">
              <a:latin typeface="Viner Hand ITC" panose="03070502030502020203" pitchFamily="66" charset="0"/>
            </a:endParaRPr>
          </a:p>
          <a:p>
            <a:endParaRPr lang="de-DE" sz="2000" dirty="0" smtClean="0">
              <a:latin typeface="Viner Hand ITC" panose="03070502030502020203" pitchFamily="66" charset="0"/>
            </a:endParaRPr>
          </a:p>
          <a:p>
            <a:endParaRPr lang="de-DE" sz="2000" dirty="0">
              <a:latin typeface="Viner Hand ITC" panose="03070502030502020203" pitchFamily="66" charset="0"/>
            </a:endParaRPr>
          </a:p>
          <a:p>
            <a:endParaRPr lang="de-DE" sz="2000" dirty="0" smtClean="0">
              <a:latin typeface="Viner Hand ITC" panose="03070502030502020203" pitchFamily="66" charset="0"/>
            </a:endParaRPr>
          </a:p>
          <a:p>
            <a:r>
              <a:rPr lang="de-DE" sz="2000" dirty="0">
                <a:latin typeface="Viner Hand ITC" panose="03070502030502020203" pitchFamily="66" charset="0"/>
              </a:rPr>
              <a:t>Zum Verschlüsseln wird jeder Buchstabe durch die Linien und Punkte ersetzt, die ihn umgeben.</a:t>
            </a:r>
          </a:p>
          <a:p>
            <a:endParaRPr lang="de-DE" sz="2000" dirty="0" smtClean="0">
              <a:latin typeface="Viner Hand ITC" panose="03070502030502020203" pitchFamily="66" charset="0"/>
            </a:endParaRPr>
          </a:p>
        </p:txBody>
      </p:sp>
      <p:pic>
        <p:nvPicPr>
          <p:cNvPr id="3" name="Grafik 2"/>
          <p:cNvPicPr>
            <a:picLocks noChangeAspect="1"/>
          </p:cNvPicPr>
          <p:nvPr/>
        </p:nvPicPr>
        <p:blipFill>
          <a:blip r:embed="rId4"/>
          <a:stretch>
            <a:fillRect/>
          </a:stretch>
        </p:blipFill>
        <p:spPr>
          <a:xfrm>
            <a:off x="332298" y="3280872"/>
            <a:ext cx="5248994" cy="1351513"/>
          </a:xfrm>
          <a:prstGeom prst="rect">
            <a:avLst/>
          </a:prstGeom>
          <a:ln>
            <a:noFill/>
          </a:ln>
          <a:effectLst>
            <a:softEdge rad="112500"/>
          </a:effectLst>
        </p:spPr>
      </p:pic>
    </p:spTree>
    <p:extLst>
      <p:ext uri="{BB962C8B-B14F-4D97-AF65-F5344CB8AC3E}">
        <p14:creationId xmlns:p14="http://schemas.microsoft.com/office/powerpoint/2010/main" val="2481994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contrast="-40000"/>
                    </a14:imgEffect>
                  </a14:imgLayer>
                </a14:imgProps>
              </a:ext>
            </a:extLst>
          </a:blip>
          <a:srcRect t="3906" b="10468"/>
          <a:stretch/>
        </p:blipFill>
        <p:spPr>
          <a:xfrm>
            <a:off x="0" y="0"/>
            <a:ext cx="12192000" cy="6959600"/>
          </a:xfrm>
          <a:prstGeom prst="rect">
            <a:avLst/>
          </a:prstGeom>
        </p:spPr>
      </p:pic>
      <p:sp>
        <p:nvSpPr>
          <p:cNvPr id="5" name="Titel 4"/>
          <p:cNvSpPr>
            <a:spLocks noGrp="1"/>
          </p:cNvSpPr>
          <p:nvPr>
            <p:ph type="title"/>
          </p:nvPr>
        </p:nvSpPr>
        <p:spPr>
          <a:xfrm>
            <a:off x="838200" y="-41275"/>
            <a:ext cx="10515600" cy="1325563"/>
          </a:xfrm>
        </p:spPr>
        <p:txBody>
          <a:bodyPr/>
          <a:lstStyle/>
          <a:p>
            <a:r>
              <a:rPr lang="de-DE" dirty="0" smtClean="0">
                <a:solidFill>
                  <a:schemeClr val="bg1"/>
                </a:solidFill>
              </a:rPr>
              <a:t>Die Vorgeschichte:</a:t>
            </a:r>
            <a:endParaRPr lang="de-DE" dirty="0">
              <a:solidFill>
                <a:schemeClr val="bg1"/>
              </a:solidFill>
            </a:endParaRPr>
          </a:p>
        </p:txBody>
      </p:sp>
      <p:sp>
        <p:nvSpPr>
          <p:cNvPr id="3" name="Inhaltsplatzhalter 2"/>
          <p:cNvSpPr>
            <a:spLocks noGrp="1"/>
          </p:cNvSpPr>
          <p:nvPr>
            <p:ph idx="1"/>
          </p:nvPr>
        </p:nvSpPr>
        <p:spPr>
          <a:xfrm>
            <a:off x="1143000" y="1030642"/>
            <a:ext cx="10515600" cy="4351338"/>
          </a:xfrm>
        </p:spPr>
        <p:txBody>
          <a:bodyPr>
            <a:noAutofit/>
          </a:bodyPr>
          <a:lstStyle/>
          <a:p>
            <a:pPr marL="0" indent="0">
              <a:buNone/>
            </a:pPr>
            <a:r>
              <a:rPr lang="de-DE" sz="3200" dirty="0" smtClean="0">
                <a:solidFill>
                  <a:schemeClr val="bg1"/>
                </a:solidFill>
              </a:rPr>
              <a:t>Ihr seid auf einem Segelturn über den Pazifik. An Tag 5 eurer Reise geratet ihr in eine Flaute und wartet bislang vergeblich auf eine frische Briese, als plötzlich etwas euer Schiff erschüttert. </a:t>
            </a:r>
          </a:p>
          <a:p>
            <a:pPr marL="0" indent="0">
              <a:buNone/>
            </a:pPr>
            <a:r>
              <a:rPr lang="de-DE" sz="3200" dirty="0" smtClean="0">
                <a:solidFill>
                  <a:schemeClr val="bg1"/>
                </a:solidFill>
              </a:rPr>
              <a:t>Ihr wurdet von einem alten Wrack gerammt. Wasser strömt in eure Jacht. Nur mit viel Glück könnt ihr euch auf die Brigg retten, die euch gerammt hat. </a:t>
            </a:r>
            <a:endParaRPr lang="de-DE" sz="3200" dirty="0">
              <a:solidFill>
                <a:schemeClr val="bg1"/>
              </a:solidFill>
            </a:endParaRPr>
          </a:p>
          <a:p>
            <a:pPr marL="0" indent="0">
              <a:buNone/>
            </a:pPr>
            <a:r>
              <a:rPr lang="de-DE" sz="3200" dirty="0" smtClean="0">
                <a:solidFill>
                  <a:schemeClr val="bg1"/>
                </a:solidFill>
              </a:rPr>
              <a:t>Doch ihr seid nicht alleine! Die Seelen der Mannschaft haben ihr Schiff nie verlassen. Mit einer flackernden Taschenlampe könnt ihr die lichtscheuen Geister von euch fernhalten. Aber da! Nur ein paar Meter entfernt sieht man einen schwachen Schein in der Kapitänskajüte. </a:t>
            </a:r>
          </a:p>
        </p:txBody>
      </p:sp>
    </p:spTree>
    <p:extLst>
      <p:ext uri="{BB962C8B-B14F-4D97-AF65-F5344CB8AC3E}">
        <p14:creationId xmlns:p14="http://schemas.microsoft.com/office/powerpoint/2010/main" val="26868280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1" y="-128814"/>
            <a:ext cx="12192000" cy="6986814"/>
          </a:xfrm>
          <a:prstGeom prst="rect">
            <a:avLst/>
          </a:prstGeom>
        </p:spPr>
      </p:pic>
      <p:pic>
        <p:nvPicPr>
          <p:cNvPr id="8" name="Grafik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28816"/>
            <a:ext cx="12191999" cy="6986816"/>
          </a:xfrm>
          <a:prstGeom prst="rect">
            <a:avLst/>
          </a:prstGeom>
        </p:spPr>
      </p:pic>
      <p:sp>
        <p:nvSpPr>
          <p:cNvPr id="7" name="Rechteck 6"/>
          <p:cNvSpPr/>
          <p:nvPr/>
        </p:nvSpPr>
        <p:spPr>
          <a:xfrm>
            <a:off x="2082800" y="3006636"/>
            <a:ext cx="8305800" cy="1015663"/>
          </a:xfrm>
          <a:prstGeom prst="rect">
            <a:avLst/>
          </a:prstGeom>
        </p:spPr>
        <p:txBody>
          <a:bodyPr wrap="square">
            <a:spAutoFit/>
          </a:bodyPr>
          <a:lstStyle/>
          <a:p>
            <a:r>
              <a:rPr lang="de-DE" sz="2000" dirty="0">
                <a:latin typeface="Viner Hand ITC" panose="03070502030502020203" pitchFamily="66" charset="0"/>
              </a:rPr>
              <a:t>Die Buchstaben bleiben wo sie sind, aber nicht was sie sind. Solche Verschlüsselungen heißen Substitution. (Das Wort Substitution ist abgeleitet vom lateinischen Wort </a:t>
            </a:r>
            <a:r>
              <a:rPr lang="de-DE" sz="2000" dirty="0" err="1">
                <a:latin typeface="Viner Hand ITC" panose="03070502030502020203" pitchFamily="66" charset="0"/>
              </a:rPr>
              <a:t>substituere</a:t>
            </a:r>
            <a:r>
              <a:rPr lang="de-DE" sz="2000" dirty="0">
                <a:latin typeface="Viner Hand ITC" panose="03070502030502020203" pitchFamily="66" charset="0"/>
              </a:rPr>
              <a:t> = ersetzen</a:t>
            </a:r>
            <a:r>
              <a:rPr lang="de-DE" sz="2000" dirty="0" smtClean="0">
                <a:latin typeface="Viner Hand ITC" panose="03070502030502020203" pitchFamily="66" charset="0"/>
              </a:rPr>
              <a:t>.)</a:t>
            </a:r>
            <a:endParaRPr lang="de-DE" sz="2000" dirty="0">
              <a:latin typeface="Viner Hand ITC" panose="03070502030502020203" pitchFamily="66" charset="0"/>
            </a:endParaRPr>
          </a:p>
        </p:txBody>
      </p:sp>
      <p:sp>
        <p:nvSpPr>
          <p:cNvPr id="9" name="Rechteck 8"/>
          <p:cNvSpPr/>
          <p:nvPr/>
        </p:nvSpPr>
        <p:spPr>
          <a:xfrm>
            <a:off x="723900" y="1342936"/>
            <a:ext cx="6096000" cy="707886"/>
          </a:xfrm>
          <a:prstGeom prst="rect">
            <a:avLst/>
          </a:prstGeom>
        </p:spPr>
        <p:txBody>
          <a:bodyPr>
            <a:spAutoFit/>
          </a:bodyPr>
          <a:lstStyle/>
          <a:p>
            <a:pPr algn="ctr"/>
            <a:r>
              <a:rPr lang="de-DE" sz="4000" dirty="0" smtClean="0">
                <a:latin typeface="Viner Hand ITC" panose="03070502030502020203" pitchFamily="66" charset="0"/>
              </a:rPr>
              <a:t>Substitution</a:t>
            </a:r>
            <a:endParaRPr lang="de-DE" sz="4000" dirty="0">
              <a:latin typeface="Viner Hand ITC" panose="03070502030502020203" pitchFamily="66" charset="0"/>
            </a:endParaRPr>
          </a:p>
        </p:txBody>
      </p:sp>
    </p:spTree>
    <p:extLst>
      <p:ext uri="{BB962C8B-B14F-4D97-AF65-F5344CB8AC3E}">
        <p14:creationId xmlns:p14="http://schemas.microsoft.com/office/powerpoint/2010/main" val="19821407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65200" y="2740025"/>
            <a:ext cx="10515600" cy="1325563"/>
          </a:xfrm>
        </p:spPr>
        <p:txBody>
          <a:bodyPr/>
          <a:lstStyle/>
          <a:p>
            <a:pPr algn="ctr"/>
            <a:r>
              <a:rPr lang="de-DE" dirty="0" smtClean="0"/>
              <a:t>Anregungen für die Gestaltung</a:t>
            </a:r>
            <a:endParaRPr lang="de-DE" dirty="0"/>
          </a:p>
        </p:txBody>
      </p:sp>
    </p:spTree>
    <p:extLst>
      <p:ext uri="{BB962C8B-B14F-4D97-AF65-F5344CB8AC3E}">
        <p14:creationId xmlns:p14="http://schemas.microsoft.com/office/powerpoint/2010/main" val="11083232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9771" y="566964"/>
            <a:ext cx="9144000" cy="5143500"/>
          </a:xfrm>
          <a:prstGeom prst="rect">
            <a:avLst/>
          </a:prstGeom>
        </p:spPr>
      </p:pic>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32864" y="724796"/>
            <a:ext cx="3578679" cy="2672000"/>
          </a:xfrm>
          <a:prstGeom prst="rect">
            <a:avLst/>
          </a:prstGeom>
        </p:spPr>
      </p:pic>
      <p:sp>
        <p:nvSpPr>
          <p:cNvPr id="6" name="Textfeld 5"/>
          <p:cNvSpPr txBox="1"/>
          <p:nvPr/>
        </p:nvSpPr>
        <p:spPr>
          <a:xfrm>
            <a:off x="1349829" y="435429"/>
            <a:ext cx="4934857" cy="1077218"/>
          </a:xfrm>
          <a:prstGeom prst="rect">
            <a:avLst/>
          </a:prstGeom>
          <a:noFill/>
        </p:spPr>
        <p:txBody>
          <a:bodyPr wrap="square" rtlCol="0">
            <a:spAutoFit/>
          </a:bodyPr>
          <a:lstStyle/>
          <a:p>
            <a:r>
              <a:rPr lang="de-DE" sz="3200" dirty="0" err="1" smtClean="0"/>
              <a:t>Calliope</a:t>
            </a:r>
            <a:r>
              <a:rPr lang="de-DE" sz="3200" dirty="0" smtClean="0"/>
              <a:t> hinter Bild morst Zahlenkombination</a:t>
            </a:r>
            <a:endParaRPr lang="de-DE" sz="3200" dirty="0"/>
          </a:p>
        </p:txBody>
      </p:sp>
      <p:cxnSp>
        <p:nvCxnSpPr>
          <p:cNvPr id="8" name="Gerade Verbindung mit Pfeil 7"/>
          <p:cNvCxnSpPr/>
          <p:nvPr/>
        </p:nvCxnSpPr>
        <p:spPr>
          <a:xfrm>
            <a:off x="5399314" y="1262743"/>
            <a:ext cx="3207657" cy="798053"/>
          </a:xfrm>
          <a:prstGeom prst="straightConnector1">
            <a:avLst/>
          </a:prstGeom>
          <a:ln w="762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8306269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1"/>
          </p:nvPr>
        </p:nvPicPr>
        <p:blipFill>
          <a:blip r:embed="rId2" cstate="print">
            <a:extLst>
              <a:ext uri="{BEBA8EAE-BF5A-486C-A8C5-ECC9F3942E4B}">
                <a14:imgProps xmlns:a14="http://schemas.microsoft.com/office/drawing/2010/main">
                  <a14:imgLayer r:embed="rId3">
                    <a14:imgEffect>
                      <a14:artisticPastelsSmooth/>
                    </a14:imgEffect>
                  </a14:imgLayer>
                </a14:imgProps>
              </a:ext>
              <a:ext uri="{28A0092B-C50C-407E-A947-70E740481C1C}">
                <a14:useLocalDpi xmlns:a14="http://schemas.microsoft.com/office/drawing/2010/main" val="0"/>
              </a:ext>
            </a:extLst>
          </a:blip>
          <a:stretch>
            <a:fillRect/>
          </a:stretch>
        </p:blipFill>
        <p:spPr>
          <a:xfrm>
            <a:off x="3219282" y="1825625"/>
            <a:ext cx="5753435" cy="4351338"/>
          </a:xfrm>
        </p:spPr>
      </p:pic>
      <p:sp>
        <p:nvSpPr>
          <p:cNvPr id="5" name="Rechteck 4"/>
          <p:cNvSpPr/>
          <p:nvPr/>
        </p:nvSpPr>
        <p:spPr>
          <a:xfrm>
            <a:off x="5384801" y="4165600"/>
            <a:ext cx="1612900" cy="140096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Titel 1"/>
          <p:cNvSpPr>
            <a:spLocks noGrp="1"/>
          </p:cNvSpPr>
          <p:nvPr>
            <p:ph type="title"/>
          </p:nvPr>
        </p:nvSpPr>
        <p:spPr>
          <a:xfrm>
            <a:off x="609600" y="225425"/>
            <a:ext cx="10515600" cy="1325563"/>
          </a:xfrm>
        </p:spPr>
        <p:txBody>
          <a:bodyPr/>
          <a:lstStyle/>
          <a:p>
            <a:r>
              <a:rPr lang="de-DE" dirty="0" smtClean="0"/>
              <a:t>Bild für </a:t>
            </a:r>
            <a:r>
              <a:rPr lang="de-DE" dirty="0" err="1" smtClean="0"/>
              <a:t>Steganographie</a:t>
            </a:r>
            <a:r>
              <a:rPr lang="de-DE" dirty="0" smtClean="0"/>
              <a:t>:</a:t>
            </a:r>
            <a:endParaRPr lang="de-DE" dirty="0"/>
          </a:p>
        </p:txBody>
      </p:sp>
    </p:spTree>
    <p:extLst>
      <p:ext uri="{BB962C8B-B14F-4D97-AF65-F5344CB8AC3E}">
        <p14:creationId xmlns:p14="http://schemas.microsoft.com/office/powerpoint/2010/main" val="7253450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362309" y="336430"/>
            <a:ext cx="4822166" cy="584775"/>
          </a:xfrm>
          <a:prstGeom prst="rect">
            <a:avLst/>
          </a:prstGeom>
          <a:noFill/>
        </p:spPr>
        <p:txBody>
          <a:bodyPr wrap="square" rtlCol="0">
            <a:spAutoFit/>
          </a:bodyPr>
          <a:lstStyle/>
          <a:p>
            <a:r>
              <a:rPr lang="de-DE" sz="3200" dirty="0" err="1" smtClean="0"/>
              <a:t>Skytale</a:t>
            </a:r>
            <a:r>
              <a:rPr lang="de-DE" sz="3200" dirty="0" smtClean="0"/>
              <a:t>:</a:t>
            </a:r>
            <a:endParaRPr lang="de-DE" sz="3200" dirty="0"/>
          </a:p>
        </p:txBody>
      </p:sp>
      <p:sp>
        <p:nvSpPr>
          <p:cNvPr id="5" name="Horizontales Scrollen 4"/>
          <p:cNvSpPr/>
          <p:nvPr/>
        </p:nvSpPr>
        <p:spPr>
          <a:xfrm>
            <a:off x="362309" y="1181819"/>
            <a:ext cx="4632385" cy="1207698"/>
          </a:xfrm>
          <a:prstGeom prst="horizontalScroll">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6" name="Textfeld 5"/>
          <p:cNvSpPr txBox="1"/>
          <p:nvPr/>
        </p:nvSpPr>
        <p:spPr>
          <a:xfrm>
            <a:off x="457199" y="1524058"/>
            <a:ext cx="4632385" cy="523220"/>
          </a:xfrm>
          <a:prstGeom prst="rect">
            <a:avLst/>
          </a:prstGeom>
          <a:noFill/>
        </p:spPr>
        <p:txBody>
          <a:bodyPr wrap="square" rtlCol="0">
            <a:spAutoFit/>
          </a:bodyPr>
          <a:lstStyle/>
          <a:p>
            <a:r>
              <a:rPr lang="de-DE" sz="2800" dirty="0" smtClean="0"/>
              <a:t>Lederbänder um </a:t>
            </a:r>
            <a:r>
              <a:rPr lang="de-DE" sz="2800" dirty="0" smtClean="0"/>
              <a:t>Stiel rollen</a:t>
            </a:r>
            <a:endParaRPr lang="de-DE" sz="2800" dirty="0"/>
          </a:p>
        </p:txBody>
      </p:sp>
      <p:cxnSp>
        <p:nvCxnSpPr>
          <p:cNvPr id="8" name="Gerader Verbinder 7"/>
          <p:cNvCxnSpPr/>
          <p:nvPr/>
        </p:nvCxnSpPr>
        <p:spPr>
          <a:xfrm>
            <a:off x="759125" y="2743200"/>
            <a:ext cx="1664898" cy="1837426"/>
          </a:xfrm>
          <a:prstGeom prst="line">
            <a:avLst/>
          </a:prstGeom>
          <a:ln w="76200">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Richtungspfeil 8"/>
          <p:cNvSpPr/>
          <p:nvPr/>
        </p:nvSpPr>
        <p:spPr>
          <a:xfrm rot="13631455">
            <a:off x="1901893" y="4277526"/>
            <a:ext cx="860294" cy="406318"/>
          </a:xfrm>
          <a:prstGeom prst="homePlat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10" name="Textfeld 9"/>
          <p:cNvSpPr txBox="1"/>
          <p:nvPr/>
        </p:nvSpPr>
        <p:spPr>
          <a:xfrm>
            <a:off x="1958196" y="2743200"/>
            <a:ext cx="2518913" cy="646331"/>
          </a:xfrm>
          <a:prstGeom prst="rect">
            <a:avLst/>
          </a:prstGeom>
          <a:noFill/>
        </p:spPr>
        <p:txBody>
          <a:bodyPr wrap="square" rtlCol="0">
            <a:spAutoFit/>
          </a:bodyPr>
          <a:lstStyle/>
          <a:p>
            <a:r>
              <a:rPr lang="de-DE" dirty="0" smtClean="0"/>
              <a:t>	+</a:t>
            </a:r>
          </a:p>
          <a:p>
            <a:r>
              <a:rPr lang="de-DE" dirty="0" smtClean="0"/>
              <a:t>Stiel von Paddel</a:t>
            </a:r>
            <a:endParaRPr lang="de-DE" dirty="0"/>
          </a:p>
        </p:txBody>
      </p:sp>
      <p:cxnSp>
        <p:nvCxnSpPr>
          <p:cNvPr id="12" name="Gerade Verbindung mit Pfeil 11"/>
          <p:cNvCxnSpPr/>
          <p:nvPr/>
        </p:nvCxnSpPr>
        <p:spPr>
          <a:xfrm flipH="1">
            <a:off x="1591574" y="3278038"/>
            <a:ext cx="366622" cy="2242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3" name="Textfeld 12"/>
          <p:cNvSpPr txBox="1"/>
          <p:nvPr/>
        </p:nvSpPr>
        <p:spPr>
          <a:xfrm>
            <a:off x="5986731" y="105215"/>
            <a:ext cx="4822166" cy="584775"/>
          </a:xfrm>
          <a:prstGeom prst="rect">
            <a:avLst/>
          </a:prstGeom>
          <a:noFill/>
        </p:spPr>
        <p:txBody>
          <a:bodyPr wrap="square" rtlCol="0">
            <a:spAutoFit/>
          </a:bodyPr>
          <a:lstStyle/>
          <a:p>
            <a:r>
              <a:rPr lang="de-DE" sz="3200" dirty="0" smtClean="0"/>
              <a:t>Schablone:</a:t>
            </a:r>
            <a:endParaRPr lang="de-DE" sz="3200" dirty="0"/>
          </a:p>
        </p:txBody>
      </p:sp>
      <p:sp>
        <p:nvSpPr>
          <p:cNvPr id="15" name="Textfeld 14"/>
          <p:cNvSpPr txBox="1"/>
          <p:nvPr/>
        </p:nvSpPr>
        <p:spPr>
          <a:xfrm>
            <a:off x="6008298" y="744265"/>
            <a:ext cx="3534174" cy="646331"/>
          </a:xfrm>
          <a:prstGeom prst="rect">
            <a:avLst/>
          </a:prstGeom>
          <a:noFill/>
        </p:spPr>
        <p:txBody>
          <a:bodyPr wrap="square" rtlCol="0">
            <a:spAutoFit/>
          </a:bodyPr>
          <a:lstStyle/>
          <a:p>
            <a:r>
              <a:rPr lang="de-DE" dirty="0" smtClean="0"/>
              <a:t>Segelfetzen – muss von zwei SuS gehalten werden</a:t>
            </a:r>
            <a:endParaRPr lang="de-DE" dirty="0"/>
          </a:p>
        </p:txBody>
      </p:sp>
      <p:pic>
        <p:nvPicPr>
          <p:cNvPr id="17" name="Grafik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4075" y="4364966"/>
            <a:ext cx="3202839" cy="2402129"/>
          </a:xfrm>
          <a:prstGeom prst="rect">
            <a:avLst/>
          </a:prstGeom>
        </p:spPr>
      </p:pic>
      <p:pic>
        <p:nvPicPr>
          <p:cNvPr id="19" name="Grafik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85112" y="4580626"/>
            <a:ext cx="906134" cy="1304833"/>
          </a:xfrm>
          <a:prstGeom prst="rect">
            <a:avLst/>
          </a:prstGeom>
        </p:spPr>
      </p:pic>
      <p:sp>
        <p:nvSpPr>
          <p:cNvPr id="20" name="Textfeld 19"/>
          <p:cNvSpPr txBox="1"/>
          <p:nvPr/>
        </p:nvSpPr>
        <p:spPr>
          <a:xfrm>
            <a:off x="6047116" y="3842395"/>
            <a:ext cx="2553419" cy="369332"/>
          </a:xfrm>
          <a:prstGeom prst="rect">
            <a:avLst/>
          </a:prstGeom>
          <a:noFill/>
        </p:spPr>
        <p:txBody>
          <a:bodyPr wrap="square" rtlCol="0">
            <a:spAutoFit/>
          </a:bodyPr>
          <a:lstStyle/>
          <a:p>
            <a:r>
              <a:rPr lang="de-DE" dirty="0" err="1" smtClean="0"/>
              <a:t>Polylux</a:t>
            </a:r>
            <a:r>
              <a:rPr lang="de-DE" dirty="0" smtClean="0"/>
              <a:t> </a:t>
            </a:r>
            <a:r>
              <a:rPr lang="de-DE" dirty="0" smtClean="0"/>
              <a:t>mit Schloss</a:t>
            </a:r>
            <a:endParaRPr lang="de-DE" dirty="0"/>
          </a:p>
        </p:txBody>
      </p:sp>
      <p:graphicFrame>
        <p:nvGraphicFramePr>
          <p:cNvPr id="21" name="Tabelle 20"/>
          <p:cNvGraphicFramePr>
            <a:graphicFrameLocks noGrp="1"/>
          </p:cNvGraphicFramePr>
          <p:nvPr>
            <p:extLst>
              <p:ext uri="{D42A27DB-BD31-4B8C-83A1-F6EECF244321}">
                <p14:modId xmlns:p14="http://schemas.microsoft.com/office/powerpoint/2010/main" val="1282115055"/>
              </p:ext>
            </p:extLst>
          </p:nvPr>
        </p:nvGraphicFramePr>
        <p:xfrm>
          <a:off x="9105662" y="4288327"/>
          <a:ext cx="2445110" cy="1854200"/>
        </p:xfrm>
        <a:graphic>
          <a:graphicData uri="http://schemas.openxmlformats.org/drawingml/2006/table">
            <a:tbl>
              <a:tblPr firstRow="1" bandRow="1">
                <a:tableStyleId>{5940675A-B579-460E-94D1-54222C63F5DA}</a:tableStyleId>
              </a:tblPr>
              <a:tblGrid>
                <a:gridCol w="489022">
                  <a:extLst>
                    <a:ext uri="{9D8B030D-6E8A-4147-A177-3AD203B41FA5}">
                      <a16:colId xmlns:a16="http://schemas.microsoft.com/office/drawing/2014/main" val="3339888921"/>
                    </a:ext>
                  </a:extLst>
                </a:gridCol>
                <a:gridCol w="489022">
                  <a:extLst>
                    <a:ext uri="{9D8B030D-6E8A-4147-A177-3AD203B41FA5}">
                      <a16:colId xmlns:a16="http://schemas.microsoft.com/office/drawing/2014/main" val="1760353586"/>
                    </a:ext>
                  </a:extLst>
                </a:gridCol>
                <a:gridCol w="489022">
                  <a:extLst>
                    <a:ext uri="{9D8B030D-6E8A-4147-A177-3AD203B41FA5}">
                      <a16:colId xmlns:a16="http://schemas.microsoft.com/office/drawing/2014/main" val="2956354798"/>
                    </a:ext>
                  </a:extLst>
                </a:gridCol>
                <a:gridCol w="489022">
                  <a:extLst>
                    <a:ext uri="{9D8B030D-6E8A-4147-A177-3AD203B41FA5}">
                      <a16:colId xmlns:a16="http://schemas.microsoft.com/office/drawing/2014/main" val="1829782896"/>
                    </a:ext>
                  </a:extLst>
                </a:gridCol>
                <a:gridCol w="489022">
                  <a:extLst>
                    <a:ext uri="{9D8B030D-6E8A-4147-A177-3AD203B41FA5}">
                      <a16:colId xmlns:a16="http://schemas.microsoft.com/office/drawing/2014/main" val="564985385"/>
                    </a:ext>
                  </a:extLst>
                </a:gridCol>
              </a:tblGrid>
              <a:tr h="370840">
                <a:tc>
                  <a:txBody>
                    <a:bodyPr/>
                    <a:lstStyle/>
                    <a:p>
                      <a:r>
                        <a:rPr lang="de-DE" dirty="0" smtClean="0"/>
                        <a:t>N</a:t>
                      </a:r>
                      <a:endParaRPr lang="de-DE" dirty="0"/>
                    </a:p>
                  </a:txBody>
                  <a:tcPr/>
                </a:tc>
                <a:tc>
                  <a:txBody>
                    <a:bodyPr/>
                    <a:lstStyle/>
                    <a:p>
                      <a:r>
                        <a:rPr lang="de-DE" dirty="0" smtClean="0"/>
                        <a:t>A</a:t>
                      </a:r>
                      <a:endParaRPr lang="de-DE" dirty="0"/>
                    </a:p>
                  </a:txBody>
                  <a:tcPr/>
                </a:tc>
                <a:tc>
                  <a:txBody>
                    <a:bodyPr/>
                    <a:lstStyle/>
                    <a:p>
                      <a:r>
                        <a:rPr lang="de-DE" dirty="0" smtClean="0"/>
                        <a:t>Z</a:t>
                      </a:r>
                      <a:endParaRPr lang="de-DE" dirty="0"/>
                    </a:p>
                  </a:txBody>
                  <a:tcPr/>
                </a:tc>
                <a:tc>
                  <a:txBody>
                    <a:bodyPr/>
                    <a:lstStyle/>
                    <a:p>
                      <a:r>
                        <a:rPr lang="de-DE" dirty="0" smtClean="0"/>
                        <a:t>N</a:t>
                      </a:r>
                      <a:endParaRPr lang="de-DE" dirty="0"/>
                    </a:p>
                  </a:txBody>
                  <a:tcPr/>
                </a:tc>
                <a:tc>
                  <a:txBody>
                    <a:bodyPr/>
                    <a:lstStyle/>
                    <a:p>
                      <a:r>
                        <a:rPr lang="de-DE" dirty="0" smtClean="0"/>
                        <a:t>F</a:t>
                      </a:r>
                      <a:endParaRPr lang="de-DE" dirty="0"/>
                    </a:p>
                  </a:txBody>
                  <a:tcPr/>
                </a:tc>
                <a:extLst>
                  <a:ext uri="{0D108BD9-81ED-4DB2-BD59-A6C34878D82A}">
                    <a16:rowId xmlns:a16="http://schemas.microsoft.com/office/drawing/2014/main" val="1697917484"/>
                  </a:ext>
                </a:extLst>
              </a:tr>
              <a:tr h="370840">
                <a:tc>
                  <a:txBody>
                    <a:bodyPr/>
                    <a:lstStyle/>
                    <a:p>
                      <a:r>
                        <a:rPr lang="de-DE" dirty="0" smtClean="0"/>
                        <a:t>S</a:t>
                      </a:r>
                      <a:endParaRPr lang="de-DE" dirty="0"/>
                    </a:p>
                  </a:txBody>
                  <a:tcPr/>
                </a:tc>
                <a:tc>
                  <a:txBody>
                    <a:bodyPr/>
                    <a:lstStyle/>
                    <a:p>
                      <a:r>
                        <a:rPr lang="de-DE" dirty="0" smtClean="0"/>
                        <a:t>A</a:t>
                      </a:r>
                      <a:endParaRPr lang="de-DE" dirty="0"/>
                    </a:p>
                  </a:txBody>
                  <a:tcPr/>
                </a:tc>
                <a:tc>
                  <a:txBody>
                    <a:bodyPr/>
                    <a:lstStyle/>
                    <a:p>
                      <a:r>
                        <a:rPr lang="de-DE" dirty="0" smtClean="0"/>
                        <a:t>Z</a:t>
                      </a:r>
                      <a:endParaRPr lang="de-DE" dirty="0"/>
                    </a:p>
                  </a:txBody>
                  <a:tcPr/>
                </a:tc>
                <a:tc>
                  <a:txBody>
                    <a:bodyPr/>
                    <a:lstStyle/>
                    <a:p>
                      <a:r>
                        <a:rPr lang="de-DE" dirty="0" smtClean="0"/>
                        <a:t>F</a:t>
                      </a:r>
                      <a:endParaRPr lang="de-DE" dirty="0"/>
                    </a:p>
                  </a:txBody>
                  <a:tcPr/>
                </a:tc>
                <a:tc>
                  <a:txBody>
                    <a:bodyPr/>
                    <a:lstStyle/>
                    <a:p>
                      <a:r>
                        <a:rPr lang="de-DE" dirty="0" smtClean="0"/>
                        <a:t>C</a:t>
                      </a:r>
                      <a:endParaRPr lang="de-DE" dirty="0"/>
                    </a:p>
                  </a:txBody>
                  <a:tcPr/>
                </a:tc>
                <a:extLst>
                  <a:ext uri="{0D108BD9-81ED-4DB2-BD59-A6C34878D82A}">
                    <a16:rowId xmlns:a16="http://schemas.microsoft.com/office/drawing/2014/main" val="3775687496"/>
                  </a:ext>
                </a:extLst>
              </a:tr>
              <a:tr h="370840">
                <a:tc>
                  <a:txBody>
                    <a:bodyPr/>
                    <a:lstStyle/>
                    <a:p>
                      <a:r>
                        <a:rPr lang="de-DE" dirty="0" smtClean="0"/>
                        <a:t>W</a:t>
                      </a:r>
                      <a:endParaRPr lang="de-DE" dirty="0"/>
                    </a:p>
                  </a:txBody>
                  <a:tcPr/>
                </a:tc>
                <a:tc>
                  <a:txBody>
                    <a:bodyPr/>
                    <a:lstStyle/>
                    <a:p>
                      <a:r>
                        <a:rPr lang="de-DE" dirty="0" smtClean="0"/>
                        <a:t>I</a:t>
                      </a:r>
                      <a:endParaRPr lang="de-DE" dirty="0"/>
                    </a:p>
                  </a:txBody>
                  <a:tcPr/>
                </a:tc>
                <a:tc>
                  <a:txBody>
                    <a:bodyPr/>
                    <a:lstStyle/>
                    <a:p>
                      <a:r>
                        <a:rPr lang="de-DE" dirty="0" smtClean="0"/>
                        <a:t>H</a:t>
                      </a:r>
                      <a:endParaRPr lang="de-DE" dirty="0"/>
                    </a:p>
                  </a:txBody>
                  <a:tcPr/>
                </a:tc>
                <a:tc>
                  <a:txBody>
                    <a:bodyPr/>
                    <a:lstStyle/>
                    <a:p>
                      <a:r>
                        <a:rPr lang="de-DE" dirty="0" smtClean="0"/>
                        <a:t>H</a:t>
                      </a:r>
                      <a:endParaRPr lang="de-DE" dirty="0"/>
                    </a:p>
                  </a:txBody>
                  <a:tcPr/>
                </a:tc>
                <a:tc>
                  <a:txBody>
                    <a:bodyPr/>
                    <a:lstStyle/>
                    <a:p>
                      <a:r>
                        <a:rPr lang="de-DE" dirty="0" smtClean="0"/>
                        <a:t>U</a:t>
                      </a:r>
                      <a:endParaRPr lang="de-DE" dirty="0"/>
                    </a:p>
                  </a:txBody>
                  <a:tcPr/>
                </a:tc>
                <a:extLst>
                  <a:ext uri="{0D108BD9-81ED-4DB2-BD59-A6C34878D82A}">
                    <a16:rowId xmlns:a16="http://schemas.microsoft.com/office/drawing/2014/main" val="538642477"/>
                  </a:ext>
                </a:extLst>
              </a:tr>
              <a:tr h="370840">
                <a:tc>
                  <a:txBody>
                    <a:bodyPr/>
                    <a:lstStyle/>
                    <a:p>
                      <a:r>
                        <a:rPr lang="de-DE" dirty="0" smtClean="0"/>
                        <a:t>T</a:t>
                      </a:r>
                      <a:endParaRPr lang="de-DE" dirty="0"/>
                    </a:p>
                  </a:txBody>
                  <a:tcPr/>
                </a:tc>
                <a:tc>
                  <a:txBody>
                    <a:bodyPr/>
                    <a:lstStyle/>
                    <a:p>
                      <a:r>
                        <a:rPr lang="de-DE" dirty="0" smtClean="0"/>
                        <a:t>E</a:t>
                      </a:r>
                      <a:endParaRPr lang="de-DE" dirty="0"/>
                    </a:p>
                  </a:txBody>
                  <a:tcPr/>
                </a:tc>
                <a:tc>
                  <a:txBody>
                    <a:bodyPr/>
                    <a:lstStyle/>
                    <a:p>
                      <a:r>
                        <a:rPr lang="de-DE" dirty="0" smtClean="0"/>
                        <a:t>E</a:t>
                      </a:r>
                      <a:endParaRPr lang="de-DE" dirty="0"/>
                    </a:p>
                  </a:txBody>
                  <a:tcPr/>
                </a:tc>
                <a:tc>
                  <a:txBody>
                    <a:bodyPr/>
                    <a:lstStyle/>
                    <a:p>
                      <a:r>
                        <a:rPr lang="de-DE" dirty="0" smtClean="0"/>
                        <a:t>E</a:t>
                      </a:r>
                      <a:endParaRPr lang="de-DE" dirty="0"/>
                    </a:p>
                  </a:txBody>
                  <a:tcPr/>
                </a:tc>
                <a:tc>
                  <a:txBody>
                    <a:bodyPr/>
                    <a:lstStyle/>
                    <a:p>
                      <a:r>
                        <a:rPr lang="de-DE" dirty="0" smtClean="0"/>
                        <a:t>L</a:t>
                      </a:r>
                      <a:endParaRPr lang="de-DE" dirty="0"/>
                    </a:p>
                  </a:txBody>
                  <a:tcPr/>
                </a:tc>
                <a:extLst>
                  <a:ext uri="{0D108BD9-81ED-4DB2-BD59-A6C34878D82A}">
                    <a16:rowId xmlns:a16="http://schemas.microsoft.com/office/drawing/2014/main" val="3263510791"/>
                  </a:ext>
                </a:extLst>
              </a:tr>
              <a:tr h="370840">
                <a:tc>
                  <a:txBody>
                    <a:bodyPr/>
                    <a:lstStyle/>
                    <a:p>
                      <a:r>
                        <a:rPr lang="de-DE" dirty="0" smtClean="0"/>
                        <a:t>E</a:t>
                      </a:r>
                      <a:endParaRPr lang="de-DE" dirty="0"/>
                    </a:p>
                  </a:txBody>
                  <a:tcPr/>
                </a:tc>
                <a:tc>
                  <a:txBody>
                    <a:bodyPr/>
                    <a:lstStyle/>
                    <a:p>
                      <a:r>
                        <a:rPr lang="de-DE" dirty="0" smtClean="0"/>
                        <a:t>N</a:t>
                      </a:r>
                      <a:endParaRPr lang="de-DE" dirty="0"/>
                    </a:p>
                  </a:txBody>
                  <a:tcPr/>
                </a:tc>
                <a:tc>
                  <a:txBody>
                    <a:bodyPr/>
                    <a:lstStyle/>
                    <a:p>
                      <a:r>
                        <a:rPr lang="de-DE" dirty="0" smtClean="0"/>
                        <a:t>B</a:t>
                      </a:r>
                      <a:endParaRPr lang="de-DE" dirty="0"/>
                    </a:p>
                  </a:txBody>
                  <a:tcPr/>
                </a:tc>
                <a:tc>
                  <a:txBody>
                    <a:bodyPr/>
                    <a:lstStyle/>
                    <a:p>
                      <a:r>
                        <a:rPr lang="de-DE" dirty="0" smtClean="0"/>
                        <a:t>B</a:t>
                      </a:r>
                      <a:endParaRPr lang="de-DE" dirty="0"/>
                    </a:p>
                  </a:txBody>
                  <a:tcPr/>
                </a:tc>
                <a:tc>
                  <a:txBody>
                    <a:bodyPr/>
                    <a:lstStyle/>
                    <a:p>
                      <a:r>
                        <a:rPr lang="de-DE" dirty="0" smtClean="0"/>
                        <a:t>I</a:t>
                      </a:r>
                      <a:endParaRPr lang="de-DE" dirty="0"/>
                    </a:p>
                  </a:txBody>
                  <a:tcPr/>
                </a:tc>
                <a:extLst>
                  <a:ext uri="{0D108BD9-81ED-4DB2-BD59-A6C34878D82A}">
                    <a16:rowId xmlns:a16="http://schemas.microsoft.com/office/drawing/2014/main" val="3370458585"/>
                  </a:ext>
                </a:extLst>
              </a:tr>
            </a:tbl>
          </a:graphicData>
        </a:graphic>
      </p:graphicFrame>
      <p:cxnSp>
        <p:nvCxnSpPr>
          <p:cNvPr id="23" name="Gerader Verbinder 22"/>
          <p:cNvCxnSpPr/>
          <p:nvPr/>
        </p:nvCxnSpPr>
        <p:spPr>
          <a:xfrm flipV="1">
            <a:off x="7289321" y="4288327"/>
            <a:ext cx="4261451" cy="499333"/>
          </a:xfrm>
          <a:prstGeom prst="line">
            <a:avLst/>
          </a:prstGeom>
        </p:spPr>
        <p:style>
          <a:lnRef idx="1">
            <a:schemeClr val="dk1"/>
          </a:lnRef>
          <a:fillRef idx="0">
            <a:schemeClr val="dk1"/>
          </a:fillRef>
          <a:effectRef idx="0">
            <a:schemeClr val="dk1"/>
          </a:effectRef>
          <a:fontRef idx="minor">
            <a:schemeClr val="tx1"/>
          </a:fontRef>
        </p:style>
      </p:cxnSp>
      <p:cxnSp>
        <p:nvCxnSpPr>
          <p:cNvPr id="24" name="Gerader Verbinder 23"/>
          <p:cNvCxnSpPr/>
          <p:nvPr/>
        </p:nvCxnSpPr>
        <p:spPr>
          <a:xfrm>
            <a:off x="7211683" y="4787660"/>
            <a:ext cx="4339089" cy="1354867"/>
          </a:xfrm>
          <a:prstGeom prst="line">
            <a:avLst/>
          </a:prstGeom>
        </p:spPr>
        <p:style>
          <a:lnRef idx="1">
            <a:schemeClr val="dk1"/>
          </a:lnRef>
          <a:fillRef idx="0">
            <a:schemeClr val="dk1"/>
          </a:fillRef>
          <a:effectRef idx="0">
            <a:schemeClr val="dk1"/>
          </a:effectRef>
          <a:fontRef idx="minor">
            <a:schemeClr val="tx1"/>
          </a:fontRef>
        </p:style>
      </p:cxnSp>
      <p:cxnSp>
        <p:nvCxnSpPr>
          <p:cNvPr id="27" name="Gerader Verbinder 26"/>
          <p:cNvCxnSpPr/>
          <p:nvPr/>
        </p:nvCxnSpPr>
        <p:spPr>
          <a:xfrm flipV="1">
            <a:off x="7138180" y="4309031"/>
            <a:ext cx="1936372" cy="437222"/>
          </a:xfrm>
          <a:prstGeom prst="line">
            <a:avLst/>
          </a:prstGeom>
        </p:spPr>
        <p:style>
          <a:lnRef idx="1">
            <a:schemeClr val="dk1"/>
          </a:lnRef>
          <a:fillRef idx="0">
            <a:schemeClr val="dk1"/>
          </a:fillRef>
          <a:effectRef idx="0">
            <a:schemeClr val="dk1"/>
          </a:effectRef>
          <a:fontRef idx="minor">
            <a:schemeClr val="tx1"/>
          </a:fontRef>
        </p:style>
      </p:cxnSp>
      <p:cxnSp>
        <p:nvCxnSpPr>
          <p:cNvPr id="29" name="Gerader Verbinder 28"/>
          <p:cNvCxnSpPr/>
          <p:nvPr/>
        </p:nvCxnSpPr>
        <p:spPr>
          <a:xfrm>
            <a:off x="7138179" y="4735327"/>
            <a:ext cx="1967483" cy="1407200"/>
          </a:xfrm>
          <a:prstGeom prst="line">
            <a:avLst/>
          </a:prstGeom>
        </p:spPr>
        <p:style>
          <a:lnRef idx="1">
            <a:schemeClr val="dk1"/>
          </a:lnRef>
          <a:fillRef idx="0">
            <a:schemeClr val="dk1"/>
          </a:fillRef>
          <a:effectRef idx="0">
            <a:schemeClr val="dk1"/>
          </a:effectRef>
          <a:fontRef idx="minor">
            <a:schemeClr val="tx1"/>
          </a:fontRef>
        </p:style>
      </p:cxnSp>
      <p:sp>
        <p:nvSpPr>
          <p:cNvPr id="33" name="Flussdiagramm: Lochstreifen 32"/>
          <p:cNvSpPr/>
          <p:nvPr/>
        </p:nvSpPr>
        <p:spPr>
          <a:xfrm>
            <a:off x="6353354" y="1382832"/>
            <a:ext cx="4088921" cy="2324105"/>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Rechteck 33"/>
          <p:cNvSpPr/>
          <p:nvPr/>
        </p:nvSpPr>
        <p:spPr>
          <a:xfrm>
            <a:off x="7211683" y="2165230"/>
            <a:ext cx="491706" cy="53795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Rechteck 34"/>
          <p:cNvSpPr/>
          <p:nvPr/>
        </p:nvSpPr>
        <p:spPr>
          <a:xfrm>
            <a:off x="7692106" y="2674363"/>
            <a:ext cx="491706" cy="53795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Rechteck 35"/>
          <p:cNvSpPr/>
          <p:nvPr/>
        </p:nvSpPr>
        <p:spPr>
          <a:xfrm>
            <a:off x="8475453" y="1919233"/>
            <a:ext cx="491706" cy="53795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Rechteck 36"/>
          <p:cNvSpPr/>
          <p:nvPr/>
        </p:nvSpPr>
        <p:spPr>
          <a:xfrm>
            <a:off x="8967159" y="1412332"/>
            <a:ext cx="491706" cy="53795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Rechteck 37"/>
          <p:cNvSpPr/>
          <p:nvPr/>
        </p:nvSpPr>
        <p:spPr>
          <a:xfrm>
            <a:off x="9542472" y="2664480"/>
            <a:ext cx="491706" cy="53795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4460829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5821302" y="2114430"/>
            <a:ext cx="4750867" cy="3775404"/>
          </a:xfrm>
          <a:prstGeom prst="rect">
            <a:avLst/>
          </a:prstGeom>
        </p:spPr>
      </p:pic>
      <p:pic>
        <p:nvPicPr>
          <p:cNvPr id="5" name="Grafik 4"/>
          <p:cNvPicPr>
            <a:picLocks noChangeAspect="1"/>
          </p:cNvPicPr>
          <p:nvPr/>
        </p:nvPicPr>
        <p:blipFill>
          <a:blip r:embed="rId3"/>
          <a:stretch>
            <a:fillRect/>
          </a:stretch>
        </p:blipFill>
        <p:spPr>
          <a:xfrm>
            <a:off x="2659003" y="2666521"/>
            <a:ext cx="3033573" cy="2885894"/>
          </a:xfrm>
          <a:prstGeom prst="rect">
            <a:avLst/>
          </a:prstGeom>
        </p:spPr>
      </p:pic>
      <p:sp>
        <p:nvSpPr>
          <p:cNvPr id="6" name="Titel 1"/>
          <p:cNvSpPr>
            <a:spLocks noGrp="1"/>
          </p:cNvSpPr>
          <p:nvPr>
            <p:ph type="title"/>
          </p:nvPr>
        </p:nvSpPr>
        <p:spPr>
          <a:xfrm>
            <a:off x="838200" y="365125"/>
            <a:ext cx="10515600" cy="1325563"/>
          </a:xfrm>
        </p:spPr>
        <p:txBody>
          <a:bodyPr/>
          <a:lstStyle/>
          <a:p>
            <a:r>
              <a:rPr lang="de-DE" dirty="0" smtClean="0"/>
              <a:t>Schablone für Rotor:</a:t>
            </a:r>
            <a:endParaRPr lang="de-DE" dirty="0"/>
          </a:p>
        </p:txBody>
      </p:sp>
    </p:spTree>
    <p:extLst>
      <p:ext uri="{BB962C8B-B14F-4D97-AF65-F5344CB8AC3E}">
        <p14:creationId xmlns:p14="http://schemas.microsoft.com/office/powerpoint/2010/main" val="2032400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14" name="Inhaltsplatzhalter 3"/>
          <p:cNvPicPr>
            <a:picLocks noGrp="1" noChangeAspect="1"/>
          </p:cNvPicPr>
          <p:nvPr>
            <p:ph idx="1"/>
          </p:nvPr>
        </p:nvPicPr>
        <p:blipFill>
          <a:blip r:embed="rId2" cstate="print">
            <a:extLst>
              <a:ext uri="{BEBA8EAE-BF5A-486C-A8C5-ECC9F3942E4B}">
                <a14:imgProps xmlns:a14="http://schemas.microsoft.com/office/drawing/2010/main">
                  <a14:imgLayer r:embed="rId3">
                    <a14:imgEffect>
                      <a14:artisticPastelsSmooth/>
                    </a14:imgEffect>
                  </a14:imgLayer>
                </a14:imgProps>
              </a:ext>
              <a:ext uri="{28A0092B-C50C-407E-A947-70E740481C1C}">
                <a14:useLocalDpi xmlns:a14="http://schemas.microsoft.com/office/drawing/2010/main" val="0"/>
              </a:ext>
            </a:extLst>
          </a:blip>
          <a:stretch>
            <a:fillRect/>
          </a:stretch>
        </p:blipFill>
        <p:spPr>
          <a:xfrm>
            <a:off x="4251635" y="2863024"/>
            <a:ext cx="509051" cy="384997"/>
          </a:xfrm>
        </p:spPr>
      </p:pic>
      <p:pic>
        <p:nvPicPr>
          <p:cNvPr id="4" name="Grafik 3"/>
          <p:cNvPicPr>
            <a:picLocks noChangeAspect="1"/>
          </p:cNvPicPr>
          <p:nvPr/>
        </p:nvPicPr>
        <p:blipFill>
          <a:blip r:embed="rId4"/>
          <a:stretch>
            <a:fillRect/>
          </a:stretch>
        </p:blipFill>
        <p:spPr>
          <a:xfrm>
            <a:off x="-70451" y="-1880558"/>
            <a:ext cx="12262451" cy="9196838"/>
          </a:xfrm>
          <a:prstGeom prst="rect">
            <a:avLst/>
          </a:prstGeom>
        </p:spPr>
      </p:pic>
      <p:sp>
        <p:nvSpPr>
          <p:cNvPr id="5" name="Textfeld 4"/>
          <p:cNvSpPr txBox="1"/>
          <p:nvPr/>
        </p:nvSpPr>
        <p:spPr>
          <a:xfrm>
            <a:off x="6691086" y="3269411"/>
            <a:ext cx="891533" cy="646331"/>
          </a:xfrm>
          <a:prstGeom prst="rect">
            <a:avLst/>
          </a:prstGeom>
          <a:solidFill>
            <a:schemeClr val="bg1"/>
          </a:solidFill>
        </p:spPr>
        <p:txBody>
          <a:bodyPr wrap="square" rtlCol="0">
            <a:spAutoFit/>
          </a:bodyPr>
          <a:lstStyle/>
          <a:p>
            <a:r>
              <a:rPr lang="de-DE" dirty="0" smtClean="0"/>
              <a:t>Tagebuch</a:t>
            </a:r>
            <a:endParaRPr lang="de-DE" dirty="0"/>
          </a:p>
        </p:txBody>
      </p:sp>
      <p:pic>
        <p:nvPicPr>
          <p:cNvPr id="10" name="Grafik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24926" y="3915742"/>
            <a:ext cx="1071074" cy="1204958"/>
          </a:xfrm>
          <a:prstGeom prst="rect">
            <a:avLst/>
          </a:prstGeom>
        </p:spPr>
      </p:pic>
      <p:pic>
        <p:nvPicPr>
          <p:cNvPr id="11" name="Grafik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57416" y="4689244"/>
            <a:ext cx="1071074" cy="1204958"/>
          </a:xfrm>
          <a:prstGeom prst="rect">
            <a:avLst/>
          </a:prstGeom>
        </p:spPr>
      </p:pic>
      <p:pic>
        <p:nvPicPr>
          <p:cNvPr id="12" name="Grafik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309363" y="3269411"/>
            <a:ext cx="1071074" cy="1204958"/>
          </a:xfrm>
          <a:prstGeom prst="rect">
            <a:avLst/>
          </a:prstGeom>
        </p:spPr>
      </p:pic>
      <p:sp>
        <p:nvSpPr>
          <p:cNvPr id="3" name="Gewitterblitz 2">
            <a:hlinkClick r:id="rId6"/>
          </p:cNvPr>
          <p:cNvSpPr/>
          <p:nvPr/>
        </p:nvSpPr>
        <p:spPr>
          <a:xfrm>
            <a:off x="9956800" y="5409597"/>
            <a:ext cx="1016000" cy="1524000"/>
          </a:xfrm>
          <a:prstGeom prst="lightningBol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2971515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pic>
        <p:nvPicPr>
          <p:cNvPr id="4" name="Grafik 3"/>
          <p:cNvPicPr>
            <a:picLocks noChangeAspect="1"/>
          </p:cNvPicPr>
          <p:nvPr/>
        </p:nvPicPr>
        <p:blipFill>
          <a:blip r:embed="rId2"/>
          <a:stretch>
            <a:fillRect/>
          </a:stretch>
        </p:blipFill>
        <p:spPr>
          <a:xfrm>
            <a:off x="-70451" y="-1880558"/>
            <a:ext cx="12262451" cy="9196838"/>
          </a:xfrm>
          <a:prstGeom prst="rect">
            <a:avLst/>
          </a:prstGeom>
        </p:spPr>
      </p:pic>
    </p:spTree>
    <p:extLst>
      <p:ext uri="{BB962C8B-B14F-4D97-AF65-F5344CB8AC3E}">
        <p14:creationId xmlns:p14="http://schemas.microsoft.com/office/powerpoint/2010/main" val="10276583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Grafik 59"/>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0" y="0"/>
            <a:ext cx="12192000" cy="6891062"/>
          </a:xfrm>
          <a:prstGeom prst="rect">
            <a:avLst/>
          </a:prstGeom>
        </p:spPr>
      </p:pic>
      <p:sp>
        <p:nvSpPr>
          <p:cNvPr id="8" name="Ellipse 7"/>
          <p:cNvSpPr/>
          <p:nvPr/>
        </p:nvSpPr>
        <p:spPr>
          <a:xfrm rot="16200000">
            <a:off x="1284923" y="4106672"/>
            <a:ext cx="2396096" cy="2947368"/>
          </a:xfrm>
          <a:prstGeom prst="ellipse">
            <a:avLst/>
          </a:prstGeom>
          <a:solidFill>
            <a:schemeClr val="bg1"/>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769189" y="63246"/>
            <a:ext cx="10515600" cy="1325563"/>
          </a:xfrm>
        </p:spPr>
        <p:txBody>
          <a:bodyPr/>
          <a:lstStyle/>
          <a:p>
            <a:pPr algn="ctr"/>
            <a:r>
              <a:rPr lang="de-DE" dirty="0" smtClean="0">
                <a:latin typeface="Viner Hand ITC" panose="03070502030502020203" pitchFamily="66" charset="0"/>
              </a:rPr>
              <a:t>Schiffsplan:</a:t>
            </a:r>
            <a:endParaRPr lang="de-DE" dirty="0">
              <a:latin typeface="Viner Hand ITC" panose="03070502030502020203" pitchFamily="66" charset="0"/>
            </a:endParaRPr>
          </a:p>
        </p:txBody>
      </p:sp>
      <p:sp>
        <p:nvSpPr>
          <p:cNvPr id="5" name="Ellipse 4"/>
          <p:cNvSpPr/>
          <p:nvPr/>
        </p:nvSpPr>
        <p:spPr>
          <a:xfrm rot="16200000">
            <a:off x="1329826" y="611120"/>
            <a:ext cx="2391117" cy="4300269"/>
          </a:xfrm>
          <a:prstGeom prst="ellipse">
            <a:avLst/>
          </a:prstGeom>
          <a:solidFill>
            <a:schemeClr val="bg1"/>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hteck 5"/>
          <p:cNvSpPr/>
          <p:nvPr/>
        </p:nvSpPr>
        <p:spPr>
          <a:xfrm>
            <a:off x="2484408" y="1570009"/>
            <a:ext cx="8574656" cy="2389517"/>
          </a:xfrm>
          <a:prstGeom prst="rect">
            <a:avLst/>
          </a:prstGeom>
          <a:solidFill>
            <a:schemeClr val="bg1"/>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a:off x="2482250" y="4388887"/>
            <a:ext cx="8574656" cy="2389517"/>
          </a:xfrm>
          <a:prstGeom prst="rect">
            <a:avLst/>
          </a:prstGeom>
          <a:solidFill>
            <a:schemeClr val="bg1"/>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Textfeld 8"/>
          <p:cNvSpPr txBox="1"/>
          <p:nvPr/>
        </p:nvSpPr>
        <p:spPr>
          <a:xfrm>
            <a:off x="375249" y="3956814"/>
            <a:ext cx="2760453" cy="523220"/>
          </a:xfrm>
          <a:prstGeom prst="rect">
            <a:avLst/>
          </a:prstGeom>
          <a:noFill/>
        </p:spPr>
        <p:txBody>
          <a:bodyPr wrap="square" rtlCol="0">
            <a:spAutoFit/>
          </a:bodyPr>
          <a:lstStyle/>
          <a:p>
            <a:r>
              <a:rPr lang="de-DE" sz="2800" dirty="0" smtClean="0">
                <a:latin typeface="Viner Hand ITC" panose="03070502030502020203" pitchFamily="66" charset="0"/>
              </a:rPr>
              <a:t>Unterdeck:</a:t>
            </a:r>
            <a:endParaRPr lang="de-DE" sz="2800" dirty="0">
              <a:latin typeface="Viner Hand ITC" panose="03070502030502020203" pitchFamily="66" charset="0"/>
            </a:endParaRPr>
          </a:p>
        </p:txBody>
      </p:sp>
      <p:sp>
        <p:nvSpPr>
          <p:cNvPr id="10" name="Textfeld 9"/>
          <p:cNvSpPr txBox="1"/>
          <p:nvPr/>
        </p:nvSpPr>
        <p:spPr>
          <a:xfrm>
            <a:off x="527649" y="1111341"/>
            <a:ext cx="2760453" cy="523220"/>
          </a:xfrm>
          <a:prstGeom prst="rect">
            <a:avLst/>
          </a:prstGeom>
          <a:noFill/>
        </p:spPr>
        <p:txBody>
          <a:bodyPr wrap="square" rtlCol="0">
            <a:spAutoFit/>
          </a:bodyPr>
          <a:lstStyle/>
          <a:p>
            <a:r>
              <a:rPr lang="de-DE" sz="2800" dirty="0" smtClean="0">
                <a:latin typeface="Viner Hand ITC" panose="03070502030502020203" pitchFamily="66" charset="0"/>
              </a:rPr>
              <a:t>Oberdeck:</a:t>
            </a:r>
            <a:endParaRPr lang="de-DE" sz="2800" dirty="0">
              <a:latin typeface="Viner Hand ITC" panose="03070502030502020203" pitchFamily="66" charset="0"/>
            </a:endParaRPr>
          </a:p>
        </p:txBody>
      </p:sp>
      <p:sp>
        <p:nvSpPr>
          <p:cNvPr id="11" name="Rechteck 10"/>
          <p:cNvSpPr/>
          <p:nvPr/>
        </p:nvSpPr>
        <p:spPr>
          <a:xfrm>
            <a:off x="8462513" y="1565696"/>
            <a:ext cx="2596551" cy="2391118"/>
          </a:xfrm>
          <a:prstGeom prst="rect">
            <a:avLst/>
          </a:prstGeom>
          <a:solidFill>
            <a:schemeClr val="bg1"/>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Ellipse 11"/>
          <p:cNvSpPr/>
          <p:nvPr/>
        </p:nvSpPr>
        <p:spPr>
          <a:xfrm>
            <a:off x="2978989" y="2505996"/>
            <a:ext cx="362309" cy="379562"/>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Ellipse 12"/>
          <p:cNvSpPr/>
          <p:nvPr/>
        </p:nvSpPr>
        <p:spPr>
          <a:xfrm>
            <a:off x="5408763" y="2527628"/>
            <a:ext cx="362309" cy="379562"/>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Ellipse 13"/>
          <p:cNvSpPr/>
          <p:nvPr/>
        </p:nvSpPr>
        <p:spPr>
          <a:xfrm>
            <a:off x="7888858" y="2549172"/>
            <a:ext cx="362309" cy="379562"/>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Ellipse 14"/>
          <p:cNvSpPr/>
          <p:nvPr/>
        </p:nvSpPr>
        <p:spPr>
          <a:xfrm>
            <a:off x="2925793" y="5393755"/>
            <a:ext cx="362309" cy="379562"/>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Ellipse 15"/>
          <p:cNvSpPr/>
          <p:nvPr/>
        </p:nvSpPr>
        <p:spPr>
          <a:xfrm>
            <a:off x="5408763" y="5398134"/>
            <a:ext cx="362309" cy="379562"/>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Ellipse 16"/>
          <p:cNvSpPr/>
          <p:nvPr/>
        </p:nvSpPr>
        <p:spPr>
          <a:xfrm>
            <a:off x="7888858" y="5393755"/>
            <a:ext cx="362309" cy="379562"/>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Textfeld 17"/>
          <p:cNvSpPr txBox="1"/>
          <p:nvPr/>
        </p:nvSpPr>
        <p:spPr>
          <a:xfrm>
            <a:off x="8668109" y="2415787"/>
            <a:ext cx="1597325" cy="646331"/>
          </a:xfrm>
          <a:prstGeom prst="rect">
            <a:avLst/>
          </a:prstGeom>
          <a:noFill/>
        </p:spPr>
        <p:txBody>
          <a:bodyPr wrap="square" rtlCol="0">
            <a:spAutoFit/>
          </a:bodyPr>
          <a:lstStyle/>
          <a:p>
            <a:r>
              <a:rPr lang="de-DE" dirty="0" smtClean="0">
                <a:latin typeface="Viner Hand ITC" panose="03070502030502020203" pitchFamily="66" charset="0"/>
              </a:rPr>
              <a:t>Kapitäns-kajüte</a:t>
            </a:r>
            <a:endParaRPr lang="de-DE" dirty="0">
              <a:latin typeface="Viner Hand ITC" panose="03070502030502020203" pitchFamily="66" charset="0"/>
            </a:endParaRPr>
          </a:p>
        </p:txBody>
      </p:sp>
      <p:sp>
        <p:nvSpPr>
          <p:cNvPr id="19" name="Textfeld 18"/>
          <p:cNvSpPr txBox="1"/>
          <p:nvPr/>
        </p:nvSpPr>
        <p:spPr>
          <a:xfrm>
            <a:off x="5228326" y="2980094"/>
            <a:ext cx="979827" cy="369332"/>
          </a:xfrm>
          <a:prstGeom prst="rect">
            <a:avLst/>
          </a:prstGeom>
          <a:noFill/>
        </p:spPr>
        <p:txBody>
          <a:bodyPr wrap="square" rtlCol="0">
            <a:spAutoFit/>
          </a:bodyPr>
          <a:lstStyle/>
          <a:p>
            <a:r>
              <a:rPr lang="de-DE" dirty="0" smtClean="0">
                <a:latin typeface="Viner Hand ITC" panose="03070502030502020203" pitchFamily="66" charset="0"/>
              </a:rPr>
              <a:t>Mast</a:t>
            </a:r>
            <a:endParaRPr lang="de-DE" dirty="0">
              <a:latin typeface="Viner Hand ITC" panose="03070502030502020203" pitchFamily="66" charset="0"/>
            </a:endParaRPr>
          </a:p>
        </p:txBody>
      </p:sp>
      <p:sp>
        <p:nvSpPr>
          <p:cNvPr id="20" name="Textfeld 19"/>
          <p:cNvSpPr txBox="1"/>
          <p:nvPr/>
        </p:nvSpPr>
        <p:spPr>
          <a:xfrm>
            <a:off x="1381664" y="1827565"/>
            <a:ext cx="1597325" cy="369332"/>
          </a:xfrm>
          <a:prstGeom prst="rect">
            <a:avLst/>
          </a:prstGeom>
          <a:noFill/>
        </p:spPr>
        <p:txBody>
          <a:bodyPr wrap="square" rtlCol="0">
            <a:spAutoFit/>
          </a:bodyPr>
          <a:lstStyle/>
          <a:p>
            <a:r>
              <a:rPr lang="de-DE" dirty="0" smtClean="0">
                <a:latin typeface="Viner Hand ITC" panose="03070502030502020203" pitchFamily="66" charset="0"/>
              </a:rPr>
              <a:t>Anker</a:t>
            </a:r>
            <a:endParaRPr lang="de-DE" dirty="0">
              <a:latin typeface="Viner Hand ITC" panose="03070502030502020203" pitchFamily="66" charset="0"/>
            </a:endParaRPr>
          </a:p>
        </p:txBody>
      </p:sp>
      <p:sp>
        <p:nvSpPr>
          <p:cNvPr id="21" name="Rechteck 20"/>
          <p:cNvSpPr/>
          <p:nvPr/>
        </p:nvSpPr>
        <p:spPr>
          <a:xfrm>
            <a:off x="2482970" y="4380706"/>
            <a:ext cx="1735347" cy="795143"/>
          </a:xfrm>
          <a:prstGeom prst="rect">
            <a:avLst/>
          </a:prstGeom>
          <a:no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Rechteck 21"/>
          <p:cNvSpPr/>
          <p:nvPr/>
        </p:nvSpPr>
        <p:spPr>
          <a:xfrm>
            <a:off x="2482250" y="5976681"/>
            <a:ext cx="1735347" cy="795143"/>
          </a:xfrm>
          <a:prstGeom prst="rect">
            <a:avLst/>
          </a:prstGeom>
          <a:no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Rechteck 22"/>
          <p:cNvSpPr/>
          <p:nvPr/>
        </p:nvSpPr>
        <p:spPr>
          <a:xfrm>
            <a:off x="4217597" y="5976680"/>
            <a:ext cx="1735347" cy="795143"/>
          </a:xfrm>
          <a:prstGeom prst="rect">
            <a:avLst/>
          </a:prstGeom>
          <a:no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Rechteck 23"/>
          <p:cNvSpPr/>
          <p:nvPr/>
        </p:nvSpPr>
        <p:spPr>
          <a:xfrm>
            <a:off x="4217596" y="4377993"/>
            <a:ext cx="1735347" cy="795143"/>
          </a:xfrm>
          <a:prstGeom prst="rect">
            <a:avLst/>
          </a:prstGeom>
          <a:no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Rechteck 24"/>
          <p:cNvSpPr/>
          <p:nvPr/>
        </p:nvSpPr>
        <p:spPr>
          <a:xfrm>
            <a:off x="5952943" y="4384350"/>
            <a:ext cx="1735347" cy="795143"/>
          </a:xfrm>
          <a:prstGeom prst="rect">
            <a:avLst/>
          </a:prstGeom>
          <a:no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Rechteck 25"/>
          <p:cNvSpPr/>
          <p:nvPr/>
        </p:nvSpPr>
        <p:spPr>
          <a:xfrm>
            <a:off x="5952942" y="5978949"/>
            <a:ext cx="1735347" cy="795143"/>
          </a:xfrm>
          <a:prstGeom prst="rect">
            <a:avLst/>
          </a:prstGeom>
          <a:no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Rechteck 26"/>
          <p:cNvSpPr/>
          <p:nvPr/>
        </p:nvSpPr>
        <p:spPr>
          <a:xfrm>
            <a:off x="9609826" y="4377993"/>
            <a:ext cx="1449238" cy="2393830"/>
          </a:xfrm>
          <a:prstGeom prst="rect">
            <a:avLst/>
          </a:prstGeom>
          <a:no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Rechteck 27"/>
          <p:cNvSpPr/>
          <p:nvPr/>
        </p:nvSpPr>
        <p:spPr>
          <a:xfrm>
            <a:off x="7505698" y="5175180"/>
            <a:ext cx="181871" cy="795143"/>
          </a:xfrm>
          <a:prstGeom prst="rect">
            <a:avLst/>
          </a:prstGeom>
          <a:no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Rechteck 28"/>
          <p:cNvSpPr/>
          <p:nvPr/>
        </p:nvSpPr>
        <p:spPr>
          <a:xfrm>
            <a:off x="7322742" y="5172911"/>
            <a:ext cx="181871" cy="795143"/>
          </a:xfrm>
          <a:prstGeom prst="rect">
            <a:avLst/>
          </a:prstGeom>
          <a:no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Rechteck 29"/>
          <p:cNvSpPr/>
          <p:nvPr/>
        </p:nvSpPr>
        <p:spPr>
          <a:xfrm>
            <a:off x="7144471" y="5179493"/>
            <a:ext cx="181871" cy="795143"/>
          </a:xfrm>
          <a:prstGeom prst="rect">
            <a:avLst/>
          </a:prstGeom>
          <a:no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Rechteck 30"/>
          <p:cNvSpPr/>
          <p:nvPr/>
        </p:nvSpPr>
        <p:spPr>
          <a:xfrm>
            <a:off x="6961521" y="5173136"/>
            <a:ext cx="181871" cy="795143"/>
          </a:xfrm>
          <a:prstGeom prst="rect">
            <a:avLst/>
          </a:prstGeom>
          <a:no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Rechteck 31"/>
          <p:cNvSpPr/>
          <p:nvPr/>
        </p:nvSpPr>
        <p:spPr>
          <a:xfrm>
            <a:off x="6777845" y="5179494"/>
            <a:ext cx="181871" cy="795143"/>
          </a:xfrm>
          <a:prstGeom prst="rect">
            <a:avLst/>
          </a:prstGeom>
          <a:no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Rechteck 33"/>
          <p:cNvSpPr/>
          <p:nvPr/>
        </p:nvSpPr>
        <p:spPr>
          <a:xfrm>
            <a:off x="7545960" y="2396493"/>
            <a:ext cx="197329" cy="791054"/>
          </a:xfrm>
          <a:prstGeom prst="rect">
            <a:avLst/>
          </a:prstGeom>
          <a:no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5" name="Rechteck 34"/>
          <p:cNvSpPr/>
          <p:nvPr/>
        </p:nvSpPr>
        <p:spPr>
          <a:xfrm>
            <a:off x="7363004" y="2398761"/>
            <a:ext cx="181871" cy="795143"/>
          </a:xfrm>
          <a:prstGeom prst="rect">
            <a:avLst/>
          </a:prstGeom>
          <a:no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6" name="Rechteck 35"/>
          <p:cNvSpPr/>
          <p:nvPr/>
        </p:nvSpPr>
        <p:spPr>
          <a:xfrm>
            <a:off x="7184733" y="2396717"/>
            <a:ext cx="181871" cy="795143"/>
          </a:xfrm>
          <a:prstGeom prst="rect">
            <a:avLst/>
          </a:prstGeom>
          <a:no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Rechteck 36"/>
          <p:cNvSpPr/>
          <p:nvPr/>
        </p:nvSpPr>
        <p:spPr>
          <a:xfrm>
            <a:off x="7001783" y="2398986"/>
            <a:ext cx="181871" cy="795143"/>
          </a:xfrm>
          <a:prstGeom prst="rect">
            <a:avLst/>
          </a:prstGeom>
          <a:no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Rechteck 37"/>
          <p:cNvSpPr/>
          <p:nvPr/>
        </p:nvSpPr>
        <p:spPr>
          <a:xfrm>
            <a:off x="6826733" y="2396718"/>
            <a:ext cx="181871" cy="795143"/>
          </a:xfrm>
          <a:prstGeom prst="rect">
            <a:avLst/>
          </a:prstGeom>
          <a:no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Textfeld 38"/>
          <p:cNvSpPr txBox="1"/>
          <p:nvPr/>
        </p:nvSpPr>
        <p:spPr>
          <a:xfrm>
            <a:off x="9787751" y="5253898"/>
            <a:ext cx="1195473" cy="646331"/>
          </a:xfrm>
          <a:prstGeom prst="rect">
            <a:avLst/>
          </a:prstGeom>
          <a:noFill/>
        </p:spPr>
        <p:txBody>
          <a:bodyPr wrap="square" rtlCol="0">
            <a:spAutoFit/>
          </a:bodyPr>
          <a:lstStyle/>
          <a:p>
            <a:r>
              <a:rPr lang="de-DE" dirty="0" smtClean="0">
                <a:latin typeface="Viner Hand ITC" panose="03070502030502020203" pitchFamily="66" charset="0"/>
              </a:rPr>
              <a:t>Schatz-kammer</a:t>
            </a:r>
            <a:endParaRPr lang="de-DE" dirty="0">
              <a:latin typeface="Viner Hand ITC" panose="03070502030502020203" pitchFamily="66" charset="0"/>
            </a:endParaRPr>
          </a:p>
        </p:txBody>
      </p:sp>
      <p:sp>
        <p:nvSpPr>
          <p:cNvPr id="40" name="Textfeld 39"/>
          <p:cNvSpPr txBox="1"/>
          <p:nvPr/>
        </p:nvSpPr>
        <p:spPr>
          <a:xfrm>
            <a:off x="8037826" y="4564866"/>
            <a:ext cx="1472614" cy="646331"/>
          </a:xfrm>
          <a:prstGeom prst="rect">
            <a:avLst/>
          </a:prstGeom>
          <a:noFill/>
        </p:spPr>
        <p:txBody>
          <a:bodyPr wrap="square" rtlCol="0">
            <a:spAutoFit/>
          </a:bodyPr>
          <a:lstStyle/>
          <a:p>
            <a:r>
              <a:rPr lang="de-DE" dirty="0" smtClean="0">
                <a:latin typeface="Viner Hand ITC" panose="03070502030502020203" pitchFamily="66" charset="0"/>
              </a:rPr>
              <a:t>Vorrats-kammer</a:t>
            </a:r>
            <a:endParaRPr lang="de-DE" dirty="0">
              <a:latin typeface="Viner Hand ITC" panose="03070502030502020203" pitchFamily="66" charset="0"/>
            </a:endParaRPr>
          </a:p>
        </p:txBody>
      </p:sp>
      <p:sp>
        <p:nvSpPr>
          <p:cNvPr id="41" name="Textfeld 40"/>
          <p:cNvSpPr txBox="1"/>
          <p:nvPr/>
        </p:nvSpPr>
        <p:spPr>
          <a:xfrm>
            <a:off x="2742470" y="4480034"/>
            <a:ext cx="1472614" cy="646331"/>
          </a:xfrm>
          <a:prstGeom prst="rect">
            <a:avLst/>
          </a:prstGeom>
          <a:noFill/>
        </p:spPr>
        <p:txBody>
          <a:bodyPr wrap="square" rtlCol="0">
            <a:spAutoFit/>
          </a:bodyPr>
          <a:lstStyle/>
          <a:p>
            <a:r>
              <a:rPr lang="de-DE" dirty="0" smtClean="0">
                <a:latin typeface="Viner Hand ITC" panose="03070502030502020203" pitchFamily="66" charset="0"/>
              </a:rPr>
              <a:t>Reparatur-material</a:t>
            </a:r>
            <a:endParaRPr lang="de-DE" dirty="0">
              <a:latin typeface="Viner Hand ITC" panose="03070502030502020203" pitchFamily="66" charset="0"/>
            </a:endParaRPr>
          </a:p>
        </p:txBody>
      </p:sp>
      <p:sp>
        <p:nvSpPr>
          <p:cNvPr id="42" name="Textfeld 41"/>
          <p:cNvSpPr txBox="1"/>
          <p:nvPr/>
        </p:nvSpPr>
        <p:spPr>
          <a:xfrm>
            <a:off x="2828194" y="6189585"/>
            <a:ext cx="1128461" cy="369332"/>
          </a:xfrm>
          <a:prstGeom prst="rect">
            <a:avLst/>
          </a:prstGeom>
          <a:noFill/>
        </p:spPr>
        <p:txBody>
          <a:bodyPr wrap="square" rtlCol="0">
            <a:spAutoFit/>
          </a:bodyPr>
          <a:lstStyle/>
          <a:p>
            <a:r>
              <a:rPr lang="de-DE" dirty="0" smtClean="0">
                <a:latin typeface="Viner Hand ITC" panose="03070502030502020203" pitchFamily="66" charset="0"/>
              </a:rPr>
              <a:t>Wasser</a:t>
            </a:r>
            <a:endParaRPr lang="de-DE" dirty="0">
              <a:latin typeface="Viner Hand ITC" panose="03070502030502020203" pitchFamily="66" charset="0"/>
            </a:endParaRPr>
          </a:p>
        </p:txBody>
      </p:sp>
      <p:sp>
        <p:nvSpPr>
          <p:cNvPr id="43" name="Textfeld 42"/>
          <p:cNvSpPr txBox="1"/>
          <p:nvPr/>
        </p:nvSpPr>
        <p:spPr>
          <a:xfrm>
            <a:off x="4478539" y="6225541"/>
            <a:ext cx="1331341" cy="369332"/>
          </a:xfrm>
          <a:prstGeom prst="rect">
            <a:avLst/>
          </a:prstGeom>
          <a:noFill/>
        </p:spPr>
        <p:txBody>
          <a:bodyPr wrap="square" rtlCol="0">
            <a:spAutoFit/>
          </a:bodyPr>
          <a:lstStyle/>
          <a:p>
            <a:r>
              <a:rPr lang="de-DE" dirty="0" smtClean="0">
                <a:latin typeface="Viner Hand ITC" panose="03070502030502020203" pitchFamily="66" charset="0"/>
              </a:rPr>
              <a:t>Munition</a:t>
            </a:r>
            <a:endParaRPr lang="de-DE" dirty="0">
              <a:latin typeface="Viner Hand ITC" panose="03070502030502020203" pitchFamily="66" charset="0"/>
            </a:endParaRPr>
          </a:p>
        </p:txBody>
      </p:sp>
      <p:sp>
        <p:nvSpPr>
          <p:cNvPr id="44" name="Textfeld 43"/>
          <p:cNvSpPr txBox="1"/>
          <p:nvPr/>
        </p:nvSpPr>
        <p:spPr>
          <a:xfrm>
            <a:off x="4294862" y="4618533"/>
            <a:ext cx="1654848" cy="369332"/>
          </a:xfrm>
          <a:prstGeom prst="rect">
            <a:avLst/>
          </a:prstGeom>
          <a:noFill/>
        </p:spPr>
        <p:txBody>
          <a:bodyPr wrap="square" rtlCol="0">
            <a:spAutoFit/>
          </a:bodyPr>
          <a:lstStyle/>
          <a:p>
            <a:r>
              <a:rPr lang="de-DE" dirty="0" smtClean="0">
                <a:latin typeface="Viner Hand ITC" panose="03070502030502020203" pitchFamily="66" charset="0"/>
              </a:rPr>
              <a:t>Schlafraum</a:t>
            </a:r>
            <a:endParaRPr lang="de-DE" dirty="0">
              <a:latin typeface="Viner Hand ITC" panose="03070502030502020203" pitchFamily="66" charset="0"/>
            </a:endParaRPr>
          </a:p>
        </p:txBody>
      </p:sp>
      <p:sp>
        <p:nvSpPr>
          <p:cNvPr id="45" name="Textfeld 44"/>
          <p:cNvSpPr txBox="1"/>
          <p:nvPr/>
        </p:nvSpPr>
        <p:spPr>
          <a:xfrm>
            <a:off x="5993191" y="4631786"/>
            <a:ext cx="1654848" cy="369332"/>
          </a:xfrm>
          <a:prstGeom prst="rect">
            <a:avLst/>
          </a:prstGeom>
          <a:noFill/>
        </p:spPr>
        <p:txBody>
          <a:bodyPr wrap="square" rtlCol="0">
            <a:spAutoFit/>
          </a:bodyPr>
          <a:lstStyle/>
          <a:p>
            <a:pPr algn="ctr"/>
            <a:r>
              <a:rPr lang="de-DE" dirty="0" smtClean="0">
                <a:latin typeface="Viner Hand ITC" panose="03070502030502020203" pitchFamily="66" charset="0"/>
              </a:rPr>
              <a:t>Küche</a:t>
            </a:r>
            <a:endParaRPr lang="de-DE" dirty="0">
              <a:latin typeface="Viner Hand ITC" panose="03070502030502020203" pitchFamily="66" charset="0"/>
            </a:endParaRPr>
          </a:p>
        </p:txBody>
      </p:sp>
      <p:sp>
        <p:nvSpPr>
          <p:cNvPr id="46" name="Textfeld 45"/>
          <p:cNvSpPr txBox="1"/>
          <p:nvPr/>
        </p:nvSpPr>
        <p:spPr>
          <a:xfrm>
            <a:off x="5926337" y="6226654"/>
            <a:ext cx="1654848" cy="369332"/>
          </a:xfrm>
          <a:prstGeom prst="rect">
            <a:avLst/>
          </a:prstGeom>
          <a:noFill/>
        </p:spPr>
        <p:txBody>
          <a:bodyPr wrap="square" rtlCol="0">
            <a:spAutoFit/>
          </a:bodyPr>
          <a:lstStyle/>
          <a:p>
            <a:pPr algn="ctr"/>
            <a:r>
              <a:rPr lang="de-DE" dirty="0" smtClean="0">
                <a:latin typeface="Viner Hand ITC" panose="03070502030502020203" pitchFamily="66" charset="0"/>
              </a:rPr>
              <a:t>Brennholz</a:t>
            </a:r>
            <a:endParaRPr lang="de-DE" dirty="0">
              <a:latin typeface="Viner Hand ITC" panose="03070502030502020203" pitchFamily="66" charset="0"/>
            </a:endParaRPr>
          </a:p>
        </p:txBody>
      </p:sp>
      <p:sp>
        <p:nvSpPr>
          <p:cNvPr id="47" name="Rechteck 46"/>
          <p:cNvSpPr/>
          <p:nvPr/>
        </p:nvSpPr>
        <p:spPr>
          <a:xfrm>
            <a:off x="3795623" y="5126365"/>
            <a:ext cx="241539" cy="1275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8" name="Rechteck 47"/>
          <p:cNvSpPr/>
          <p:nvPr/>
        </p:nvSpPr>
        <p:spPr>
          <a:xfrm>
            <a:off x="3791303" y="5863430"/>
            <a:ext cx="241539" cy="1275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9" name="Rechteck 48"/>
          <p:cNvSpPr/>
          <p:nvPr/>
        </p:nvSpPr>
        <p:spPr>
          <a:xfrm>
            <a:off x="4520785" y="5108099"/>
            <a:ext cx="241539" cy="1275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0" name="Rechteck 49"/>
          <p:cNvSpPr/>
          <p:nvPr/>
        </p:nvSpPr>
        <p:spPr>
          <a:xfrm>
            <a:off x="4505858" y="5883327"/>
            <a:ext cx="241539" cy="1275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1" name="Rechteck 50"/>
          <p:cNvSpPr/>
          <p:nvPr/>
        </p:nvSpPr>
        <p:spPr>
          <a:xfrm>
            <a:off x="6125824" y="5097628"/>
            <a:ext cx="241539" cy="1275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2" name="Rechteck 51"/>
          <p:cNvSpPr/>
          <p:nvPr/>
        </p:nvSpPr>
        <p:spPr>
          <a:xfrm>
            <a:off x="6105511" y="5904287"/>
            <a:ext cx="241539" cy="12753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3" name="Rechteck 52"/>
          <p:cNvSpPr/>
          <p:nvPr/>
        </p:nvSpPr>
        <p:spPr>
          <a:xfrm>
            <a:off x="7526895" y="4600163"/>
            <a:ext cx="241539" cy="2910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4" name="Rechteck 53"/>
          <p:cNvSpPr/>
          <p:nvPr/>
        </p:nvSpPr>
        <p:spPr>
          <a:xfrm>
            <a:off x="8341743" y="1813923"/>
            <a:ext cx="241539" cy="29101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5" name="Rechteck 54"/>
          <p:cNvSpPr/>
          <p:nvPr/>
        </p:nvSpPr>
        <p:spPr>
          <a:xfrm>
            <a:off x="2449002" y="1587410"/>
            <a:ext cx="241539" cy="23541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6" name="Rechteck 55"/>
          <p:cNvSpPr/>
          <p:nvPr/>
        </p:nvSpPr>
        <p:spPr>
          <a:xfrm>
            <a:off x="2352496" y="5280866"/>
            <a:ext cx="241539" cy="3161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7" name="Textfeld 56"/>
          <p:cNvSpPr txBox="1"/>
          <p:nvPr/>
        </p:nvSpPr>
        <p:spPr>
          <a:xfrm>
            <a:off x="1124127" y="5393755"/>
            <a:ext cx="1331341" cy="369332"/>
          </a:xfrm>
          <a:prstGeom prst="rect">
            <a:avLst/>
          </a:prstGeom>
          <a:noFill/>
        </p:spPr>
        <p:txBody>
          <a:bodyPr wrap="square" rtlCol="0">
            <a:spAutoFit/>
          </a:bodyPr>
          <a:lstStyle/>
          <a:p>
            <a:r>
              <a:rPr lang="de-DE" dirty="0" smtClean="0">
                <a:latin typeface="Viner Hand ITC" panose="03070502030502020203" pitchFamily="66" charset="0"/>
              </a:rPr>
              <a:t>Werkstatt</a:t>
            </a:r>
            <a:endParaRPr lang="de-DE" dirty="0">
              <a:latin typeface="Viner Hand ITC" panose="03070502030502020203" pitchFamily="66" charset="0"/>
            </a:endParaRPr>
          </a:p>
        </p:txBody>
      </p:sp>
      <p:sp>
        <p:nvSpPr>
          <p:cNvPr id="58" name="Rechteck 57"/>
          <p:cNvSpPr/>
          <p:nvPr/>
        </p:nvSpPr>
        <p:spPr>
          <a:xfrm>
            <a:off x="10506975" y="2101946"/>
            <a:ext cx="524053" cy="1415347"/>
          </a:xfrm>
          <a:prstGeom prst="rect">
            <a:avLst/>
          </a:prstGeom>
          <a:noFill/>
          <a:ln w="76200">
            <a:solidFill>
              <a:schemeClr val="accent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9" name="Textfeld 58"/>
          <p:cNvSpPr txBox="1"/>
          <p:nvPr/>
        </p:nvSpPr>
        <p:spPr>
          <a:xfrm rot="5400000">
            <a:off x="9963854" y="2722524"/>
            <a:ext cx="1597325" cy="369332"/>
          </a:xfrm>
          <a:prstGeom prst="rect">
            <a:avLst/>
          </a:prstGeom>
          <a:noFill/>
        </p:spPr>
        <p:txBody>
          <a:bodyPr wrap="square" rtlCol="0">
            <a:spAutoFit/>
          </a:bodyPr>
          <a:lstStyle/>
          <a:p>
            <a:r>
              <a:rPr lang="de-DE" dirty="0" smtClean="0">
                <a:latin typeface="Viner Hand ITC" panose="03070502030502020203" pitchFamily="66" charset="0"/>
              </a:rPr>
              <a:t>Geheimgang</a:t>
            </a:r>
            <a:endParaRPr lang="de-DE" dirty="0">
              <a:latin typeface="Viner Hand ITC" panose="03070502030502020203" pitchFamily="66" charset="0"/>
            </a:endParaRPr>
          </a:p>
        </p:txBody>
      </p:sp>
      <p:cxnSp>
        <p:nvCxnSpPr>
          <p:cNvPr id="61" name="Gerade Verbindung mit Pfeil 60"/>
          <p:cNvCxnSpPr>
            <a:endCxn id="59" idx="1"/>
          </p:cNvCxnSpPr>
          <p:nvPr/>
        </p:nvCxnSpPr>
        <p:spPr>
          <a:xfrm>
            <a:off x="10506975" y="1111341"/>
            <a:ext cx="255542" cy="9971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2" name="Textfeld 61"/>
          <p:cNvSpPr txBox="1"/>
          <p:nvPr/>
        </p:nvSpPr>
        <p:spPr>
          <a:xfrm>
            <a:off x="8201295" y="525414"/>
            <a:ext cx="3720411" cy="646331"/>
          </a:xfrm>
          <a:prstGeom prst="rect">
            <a:avLst/>
          </a:prstGeom>
          <a:noFill/>
        </p:spPr>
        <p:txBody>
          <a:bodyPr wrap="square" rtlCol="0">
            <a:spAutoFit/>
          </a:bodyPr>
          <a:lstStyle/>
          <a:p>
            <a:r>
              <a:rPr lang="de-DE" dirty="0" smtClean="0">
                <a:latin typeface="Viner Hand ITC" panose="03070502030502020203" pitchFamily="66" charset="0"/>
              </a:rPr>
              <a:t>Nur mit 5 Schlüsseln: Code, Bild, Band, Feuer, Kompass </a:t>
            </a:r>
            <a:endParaRPr lang="de-DE" dirty="0">
              <a:latin typeface="Viner Hand ITC" panose="03070502030502020203" pitchFamily="66" charset="0"/>
            </a:endParaRPr>
          </a:p>
        </p:txBody>
      </p:sp>
    </p:spTree>
    <p:extLst>
      <p:ext uri="{BB962C8B-B14F-4D97-AF65-F5344CB8AC3E}">
        <p14:creationId xmlns:p14="http://schemas.microsoft.com/office/powerpoint/2010/main" val="15506692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14400" y="2803525"/>
            <a:ext cx="10515600" cy="1325563"/>
          </a:xfrm>
        </p:spPr>
        <p:txBody>
          <a:bodyPr>
            <a:normAutofit/>
          </a:bodyPr>
          <a:lstStyle/>
          <a:p>
            <a:pPr algn="ctr"/>
            <a:r>
              <a:rPr lang="de-DE" sz="6600" dirty="0"/>
              <a:t>Logbuch</a:t>
            </a:r>
          </a:p>
        </p:txBody>
      </p:sp>
    </p:spTree>
    <p:extLst>
      <p:ext uri="{BB962C8B-B14F-4D97-AF65-F5344CB8AC3E}">
        <p14:creationId xmlns:p14="http://schemas.microsoft.com/office/powerpoint/2010/main" val="10251277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0" y="0"/>
            <a:ext cx="12192000" cy="6858000"/>
          </a:xfrm>
          <a:prstGeom prst="rect">
            <a:avLst/>
          </a:prstGeom>
        </p:spPr>
      </p:pic>
      <p:sp>
        <p:nvSpPr>
          <p:cNvPr id="4" name="Textfeld 3"/>
          <p:cNvSpPr txBox="1"/>
          <p:nvPr/>
        </p:nvSpPr>
        <p:spPr>
          <a:xfrm>
            <a:off x="6098875" y="0"/>
            <a:ext cx="6093125" cy="6832640"/>
          </a:xfrm>
          <a:prstGeom prst="rect">
            <a:avLst/>
          </a:prstGeom>
          <a:noFill/>
        </p:spPr>
        <p:txBody>
          <a:bodyPr wrap="square" rtlCol="0">
            <a:spAutoFit/>
          </a:bodyPr>
          <a:lstStyle/>
          <a:p>
            <a:endParaRPr lang="de-DE" dirty="0" smtClean="0"/>
          </a:p>
          <a:p>
            <a:pPr algn="ctr"/>
            <a:endParaRPr lang="de-DE" sz="4800" dirty="0" smtClean="0"/>
          </a:p>
          <a:p>
            <a:pPr algn="ctr"/>
            <a:r>
              <a:rPr lang="de-DE" sz="4800" dirty="0" smtClean="0">
                <a:latin typeface="Viner Hand ITC" panose="03070502030502020203" pitchFamily="66" charset="0"/>
              </a:rPr>
              <a:t>Logbuch</a:t>
            </a:r>
            <a:endParaRPr lang="de-DE" dirty="0" smtClean="0">
              <a:latin typeface="Viner Hand ITC" panose="03070502030502020203" pitchFamily="66" charset="0"/>
            </a:endParaRPr>
          </a:p>
          <a:p>
            <a:endParaRPr lang="de-DE" dirty="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a:p>
            <a:endParaRPr lang="de-DE" dirty="0"/>
          </a:p>
          <a:p>
            <a:endParaRPr lang="de-DE" dirty="0"/>
          </a:p>
        </p:txBody>
      </p:sp>
      <p:pic>
        <p:nvPicPr>
          <p:cNvPr id="7" name="Grafik 6"/>
          <p:cNvPicPr>
            <a:picLocks noChangeAspect="1"/>
          </p:cNvPicPr>
          <p:nvPr/>
        </p:nvPicPr>
        <p:blipFill>
          <a:blip r:embed="rId4">
            <a:extLst>
              <a:ext uri="{BEBA8EAE-BF5A-486C-A8C5-ECC9F3942E4B}">
                <a14:imgProps xmlns:a14="http://schemas.microsoft.com/office/drawing/2010/main">
                  <a14:imgLayer r:embed="rId5">
                    <a14:imgEffect>
                      <a14:artisticPencilGrayscale/>
                    </a14:imgEffect>
                  </a14:imgLayer>
                </a14:imgProps>
              </a:ext>
              <a:ext uri="{28A0092B-C50C-407E-A947-70E740481C1C}">
                <a14:useLocalDpi xmlns:a14="http://schemas.microsoft.com/office/drawing/2010/main" val="0"/>
              </a:ext>
            </a:extLst>
          </a:blip>
          <a:stretch>
            <a:fillRect/>
          </a:stretch>
        </p:blipFill>
        <p:spPr>
          <a:xfrm>
            <a:off x="6868064" y="1846572"/>
            <a:ext cx="4986068" cy="4986068"/>
          </a:xfrm>
          <a:prstGeom prst="rect">
            <a:avLst/>
          </a:prstGeom>
        </p:spPr>
      </p:pic>
    </p:spTree>
    <p:extLst>
      <p:ext uri="{BB962C8B-B14F-4D97-AF65-F5344CB8AC3E}">
        <p14:creationId xmlns:p14="http://schemas.microsoft.com/office/powerpoint/2010/main" val="19520833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1" y="-128814"/>
            <a:ext cx="12192000" cy="6977717"/>
          </a:xfrm>
          <a:prstGeom prst="rect">
            <a:avLst/>
          </a:prstGeom>
        </p:spPr>
      </p:pic>
      <p:sp>
        <p:nvSpPr>
          <p:cNvPr id="4" name="Textfeld 3"/>
          <p:cNvSpPr txBox="1"/>
          <p:nvPr/>
        </p:nvSpPr>
        <p:spPr>
          <a:xfrm>
            <a:off x="123826" y="-14514"/>
            <a:ext cx="5791199" cy="6863417"/>
          </a:xfrm>
          <a:prstGeom prst="rect">
            <a:avLst/>
          </a:prstGeom>
          <a:noFill/>
        </p:spPr>
        <p:txBody>
          <a:bodyPr wrap="square" rtlCol="0">
            <a:spAutoFit/>
          </a:bodyPr>
          <a:lstStyle/>
          <a:p>
            <a:pPr>
              <a:tabLst>
                <a:tab pos="3321050" algn="l"/>
              </a:tabLst>
            </a:pPr>
            <a:r>
              <a:rPr lang="de-DE" sz="2000" dirty="0" smtClean="0">
                <a:latin typeface="Viner Hand ITC" panose="03070502030502020203" pitchFamily="66" charset="0"/>
              </a:rPr>
              <a:t>Tagebuch des Kapitäns:	8. Dezember, 1833 </a:t>
            </a:r>
          </a:p>
          <a:p>
            <a:endParaRPr lang="de-DE" sz="2000" dirty="0">
              <a:latin typeface="Viner Hand ITC" panose="03070502030502020203" pitchFamily="66" charset="0"/>
            </a:endParaRPr>
          </a:p>
          <a:p>
            <a:r>
              <a:rPr lang="de-DE" sz="2000" dirty="0" smtClean="0">
                <a:latin typeface="Viner Hand ITC" panose="03070502030502020203" pitchFamily="66" charset="0"/>
              </a:rPr>
              <a:t>Nun ist auch der letzte meiner Männer vom schwarzen Tod dahingerafft worden. </a:t>
            </a:r>
          </a:p>
          <a:p>
            <a:r>
              <a:rPr lang="de-DE" sz="2000" dirty="0" smtClean="0">
                <a:latin typeface="Viner Hand ITC" panose="03070502030502020203" pitchFamily="66" charset="0"/>
              </a:rPr>
              <a:t>Rauszugehen ist unmöglich. Die rastlosen Seelen meiner Mannschaft erkennen mich nicht mehr als ihren Kapitän. Nur der schwache Schein meiner Kerze steht noch zwischen mir und diesen lichtscheuen Dämonen!</a:t>
            </a:r>
          </a:p>
          <a:p>
            <a:r>
              <a:rPr lang="de-DE" sz="2000" dirty="0" smtClean="0">
                <a:latin typeface="Viner Hand ITC" panose="03070502030502020203" pitchFamily="66" charset="0"/>
              </a:rPr>
              <a:t>Zum Glück habe ich diesen nichtsnutzigen Landratten nie gesagt, dass es eine geheime Schatzkammer unter meiner Kajüte gibt. </a:t>
            </a:r>
          </a:p>
          <a:p>
            <a:endParaRPr lang="de-DE" sz="2000" dirty="0" smtClean="0">
              <a:latin typeface="Viner Hand ITC" panose="03070502030502020203" pitchFamily="66" charset="0"/>
            </a:endParaRPr>
          </a:p>
          <a:p>
            <a:r>
              <a:rPr lang="de-DE" sz="2000" dirty="0" smtClean="0">
                <a:latin typeface="Viner Hand ITC" panose="03070502030502020203" pitchFamily="66" charset="0"/>
              </a:rPr>
              <a:t>Das Gold kann ich zwar nicht essen, aber ich sollte mich lange genug verstecken können, bis der Spuk vorbei ist. </a:t>
            </a:r>
          </a:p>
          <a:p>
            <a:endParaRPr lang="de-DE" sz="2000" dirty="0">
              <a:latin typeface="Viner Hand ITC" panose="03070502030502020203" pitchFamily="66" charset="0"/>
            </a:endParaRPr>
          </a:p>
          <a:p>
            <a:r>
              <a:rPr lang="de-DE" sz="2000" dirty="0" smtClean="0">
                <a:latin typeface="Viner Hand ITC" panose="03070502030502020203" pitchFamily="66" charset="0"/>
              </a:rPr>
              <a:t>Den Code für die Kammer habe ich gut versteckt und selbst mit den Hinweisen in meinem Logbuch ist es eine Herausforderung diesen zu finden.</a:t>
            </a:r>
            <a:endParaRPr lang="de-DE" dirty="0"/>
          </a:p>
        </p:txBody>
      </p:sp>
    </p:spTree>
    <p:extLst>
      <p:ext uri="{BB962C8B-B14F-4D97-AF65-F5344CB8AC3E}">
        <p14:creationId xmlns:p14="http://schemas.microsoft.com/office/powerpoint/2010/main" val="25252332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tretch>
            <a:fillRect/>
          </a:stretch>
        </p:blipFill>
        <p:spPr>
          <a:xfrm>
            <a:off x="0" y="-128814"/>
            <a:ext cx="12192000" cy="6977717"/>
          </a:xfrm>
          <a:prstGeom prst="rect">
            <a:avLst/>
          </a:prstGeom>
        </p:spPr>
      </p:pic>
      <p:pic>
        <p:nvPicPr>
          <p:cNvPr id="2" name="Grafik 1"/>
          <p:cNvPicPr>
            <a:picLocks noChangeAspect="1"/>
          </p:cNvPicPr>
          <p:nvPr/>
        </p:nvPicPr>
        <p:blipFill>
          <a:blip r:embed="rId4"/>
          <a:stretch>
            <a:fillRect/>
          </a:stretch>
        </p:blipFill>
        <p:spPr>
          <a:xfrm rot="16200000">
            <a:off x="5829101" y="1400831"/>
            <a:ext cx="6992660" cy="3933371"/>
          </a:xfrm>
          <a:prstGeom prst="rect">
            <a:avLst/>
          </a:prstGeom>
        </p:spPr>
      </p:pic>
    </p:spTree>
    <p:extLst>
      <p:ext uri="{BB962C8B-B14F-4D97-AF65-F5344CB8AC3E}">
        <p14:creationId xmlns:p14="http://schemas.microsoft.com/office/powerpoint/2010/main" val="2162292897"/>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1420</Words>
  <Application>Microsoft Office PowerPoint</Application>
  <PresentationFormat>Breitbild</PresentationFormat>
  <Paragraphs>237</Paragraphs>
  <Slides>25</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25</vt:i4>
      </vt:variant>
    </vt:vector>
  </HeadingPairs>
  <TitlesOfParts>
    <vt:vector size="30" baseType="lpstr">
      <vt:lpstr>Arial</vt:lpstr>
      <vt:lpstr>Calibri</vt:lpstr>
      <vt:lpstr>Calibri Light</vt:lpstr>
      <vt:lpstr>Viner Hand ITC</vt:lpstr>
      <vt:lpstr>Office</vt:lpstr>
      <vt:lpstr>Einführung in Stunde</vt:lpstr>
      <vt:lpstr>Die Vorgeschichte:</vt:lpstr>
      <vt:lpstr>PowerPoint-Präsentation</vt:lpstr>
      <vt:lpstr>PowerPoint-Präsentation</vt:lpstr>
      <vt:lpstr>Schiffsplan:</vt:lpstr>
      <vt:lpstr>Logbuch</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Anregungen für die Gestaltung</vt:lpstr>
      <vt:lpstr>PowerPoint-Präsentation</vt:lpstr>
      <vt:lpstr>Bild für Steganographie:</vt:lpstr>
      <vt:lpstr>PowerPoint-Präsentation</vt:lpstr>
      <vt:lpstr>Schablone für Rotor:</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Leonhard Otte</dc:creator>
  <cp:lastModifiedBy>Leonhard Otte</cp:lastModifiedBy>
  <cp:revision>66</cp:revision>
  <cp:lastPrinted>2018-09-18T11:38:55Z</cp:lastPrinted>
  <dcterms:created xsi:type="dcterms:W3CDTF">2018-09-03T18:06:22Z</dcterms:created>
  <dcterms:modified xsi:type="dcterms:W3CDTF">2018-09-20T10:14:15Z</dcterms:modified>
</cp:coreProperties>
</file>