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5">
  <p:sldMasterIdLst>
    <p:sldMasterId id="2147483678" r:id="rId1"/>
  </p:sldMasterIdLst>
  <p:notesMasterIdLst>
    <p:notesMasterId r:id="rId19"/>
  </p:notesMasterIdLst>
  <p:handoutMasterIdLst>
    <p:handoutMasterId r:id="rId20"/>
  </p:handoutMasterIdLst>
  <p:sldIdLst>
    <p:sldId id="257" r:id="rId2"/>
    <p:sldId id="665" r:id="rId3"/>
    <p:sldId id="680" r:id="rId4"/>
    <p:sldId id="678" r:id="rId5"/>
    <p:sldId id="679" r:id="rId6"/>
    <p:sldId id="681" r:id="rId7"/>
    <p:sldId id="684" r:id="rId8"/>
    <p:sldId id="685" r:id="rId9"/>
    <p:sldId id="682" r:id="rId10"/>
    <p:sldId id="683" r:id="rId11"/>
    <p:sldId id="673" r:id="rId12"/>
    <p:sldId id="674" r:id="rId13"/>
    <p:sldId id="688" r:id="rId14"/>
    <p:sldId id="588" r:id="rId15"/>
    <p:sldId id="666" r:id="rId16"/>
    <p:sldId id="686" r:id="rId17"/>
    <p:sldId id="687" r:id="rId18"/>
  </p:sldIdLst>
  <p:sldSz cx="10160000" cy="5715000"/>
  <p:notesSz cx="7104063" cy="10234613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45" userDrawn="1">
          <p15:clr>
            <a:srgbClr val="A4A3A4"/>
          </p15:clr>
        </p15:guide>
        <p15:guide id="2" orient="horz" pos="711" userDrawn="1">
          <p15:clr>
            <a:srgbClr val="A4A3A4"/>
          </p15:clr>
        </p15:guide>
        <p15:guide id="3" pos="3200" userDrawn="1">
          <p15:clr>
            <a:srgbClr val="A4A3A4"/>
          </p15:clr>
        </p15:guide>
        <p15:guide id="4" pos="5468" userDrawn="1">
          <p15:clr>
            <a:srgbClr val="A4A3A4"/>
          </p15:clr>
        </p15:guide>
        <p15:guide id="5" pos="328" userDrawn="1">
          <p15:clr>
            <a:srgbClr val="A4A3A4"/>
          </p15:clr>
        </p15:guide>
        <p15:guide id="6" pos="2898" userDrawn="1">
          <p15:clr>
            <a:srgbClr val="A4A3A4"/>
          </p15:clr>
        </p15:guide>
        <p15:guide id="7" pos="35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0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8603FDC-E32A-4AB5-989C-0864C3EAD2B8}" styleName="Designformatvorlage 2 - Akz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Dunkle Formatvorlage 1 - Akz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unkle Formatvorlage 1 - Akz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31" autoAdjust="0"/>
    <p:restoredTop sz="80161" autoAdjust="0"/>
  </p:normalViewPr>
  <p:slideViewPr>
    <p:cSldViewPr snapToObjects="1">
      <p:cViewPr varScale="1">
        <p:scale>
          <a:sx n="121" d="100"/>
          <a:sy n="121" d="100"/>
        </p:scale>
        <p:origin x="876" y="90"/>
      </p:cViewPr>
      <p:guideLst>
        <p:guide orient="horz" pos="1845"/>
        <p:guide orient="horz" pos="711"/>
        <p:guide pos="3200"/>
        <p:guide pos="5468"/>
        <p:guide pos="328"/>
        <p:guide pos="2898"/>
        <p:guide pos="35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484"/>
    </p:cViewPr>
  </p:sorterViewPr>
  <p:notesViewPr>
    <p:cSldViewPr snapToObjects="1">
      <p:cViewPr varScale="1">
        <p:scale>
          <a:sx n="83" d="100"/>
          <a:sy n="83" d="100"/>
        </p:scale>
        <p:origin x="-3156" y="-96"/>
      </p:cViewPr>
      <p:guideLst>
        <p:guide orient="horz" pos="3224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078427" cy="511730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3994" y="2"/>
            <a:ext cx="3078427" cy="511730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fld id="{629FD2BA-62D3-46A4-BCF7-04982C41AFAF}" type="datetimeFigureOut">
              <a:rPr lang="de-DE" smtClean="0"/>
              <a:t>02.09.2019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2" y="9721109"/>
            <a:ext cx="3078427" cy="511730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3994" y="9721109"/>
            <a:ext cx="3078427" cy="511730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FBF78373-74E0-4E28-9300-CD2672DD6A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901887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3078427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68" tIns="47384" rIns="94768" bIns="47384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5638" y="2"/>
            <a:ext cx="3078427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68" tIns="47384" rIns="94768" bIns="4738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10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9700" y="766763"/>
            <a:ext cx="6824663" cy="38401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210" y="4861443"/>
            <a:ext cx="5209646" cy="460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68" tIns="47384" rIns="94768" bIns="473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Klicken Sie, um die Formate des Vorlagentextes zu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2884"/>
            <a:ext cx="3078427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68" tIns="47384" rIns="94768" bIns="47384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5638" y="9722884"/>
            <a:ext cx="3078427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68" tIns="47384" rIns="94768" bIns="4738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D8E72E2D-C5BD-48FD-BACE-AB83DEC243D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64465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9700" y="766763"/>
            <a:ext cx="6824663" cy="3840162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E72E2D-C5BD-48FD-BACE-AB83DEC243D4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32036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9700" y="766763"/>
            <a:ext cx="6824663" cy="3840162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Üben!</a:t>
            </a:r>
            <a:endParaRPr lang="de-DE" baseline="0" dirty="0"/>
          </a:p>
          <a:p>
            <a:r>
              <a:rPr lang="de-DE" dirty="0"/>
              <a:t>Hinweis auf Anmeldung und Klassenraummanagement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E72E2D-C5BD-48FD-BACE-AB83DEC243D4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01053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9700" y="766763"/>
            <a:ext cx="6824663" cy="3840162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Üben!</a:t>
            </a:r>
            <a:endParaRPr lang="de-DE" baseline="0" dirty="0"/>
          </a:p>
          <a:p>
            <a:r>
              <a:rPr lang="de-DE" dirty="0"/>
              <a:t>Hinweis auf Anmeldung und Klassenraummanagement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E72E2D-C5BD-48FD-BACE-AB83DEC243D4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58341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9700" y="766763"/>
            <a:ext cx="6824663" cy="3840162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Üben!</a:t>
            </a:r>
            <a:endParaRPr lang="de-DE" baseline="0" dirty="0"/>
          </a:p>
          <a:p>
            <a:r>
              <a:rPr lang="de-DE" dirty="0"/>
              <a:t>Hinweis auf Anmeldung und Klassenraummanagement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E72E2D-C5BD-48FD-BACE-AB83DEC243D4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58341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9700" y="766763"/>
            <a:ext cx="6824663" cy="3840162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Üben!</a:t>
            </a:r>
            <a:endParaRPr lang="de-DE" baseline="0" dirty="0"/>
          </a:p>
          <a:p>
            <a:r>
              <a:rPr lang="de-DE" dirty="0"/>
              <a:t>Hinweis auf Anmeldung und Klassenraummanagement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E72E2D-C5BD-48FD-BACE-AB83DEC243D4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50373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9700" y="766763"/>
            <a:ext cx="6824663" cy="3840162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Üben!</a:t>
            </a:r>
            <a:endParaRPr lang="de-DE" baseline="0" dirty="0"/>
          </a:p>
          <a:p>
            <a:r>
              <a:rPr lang="de-DE" dirty="0"/>
              <a:t>Hinweis auf Anmeldung und Klassenraummanagement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E72E2D-C5BD-48FD-BACE-AB83DEC243D4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58341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9700" y="766763"/>
            <a:ext cx="6824663" cy="3840162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Also mit Scratch ist OK, Snap geht auf iPad!</a:t>
            </a:r>
          </a:p>
          <a:p>
            <a:endParaRPr lang="de-DE" baseline="0" dirty="0"/>
          </a:p>
          <a:p>
            <a:r>
              <a:rPr lang="de-DE" baseline="0" dirty="0"/>
              <a:t>BAG ist der didaktische Dreischritt!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E72E2D-C5BD-48FD-BACE-AB83DEC243D4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58341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9700" y="766763"/>
            <a:ext cx="6824663" cy="3840162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Also mit Scratch ist OK, Snap geht auf iPad!</a:t>
            </a:r>
          </a:p>
          <a:p>
            <a:endParaRPr lang="de-DE" baseline="0" dirty="0"/>
          </a:p>
          <a:p>
            <a:r>
              <a:rPr lang="de-DE" baseline="0" dirty="0"/>
              <a:t>BAG ist der didaktische Dreischritt!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E72E2D-C5BD-48FD-BACE-AB83DEC243D4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10263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9700" y="766763"/>
            <a:ext cx="6824663" cy="3840162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Also mit Scratch ist OK, Snap geht auf iPad!</a:t>
            </a:r>
          </a:p>
          <a:p>
            <a:endParaRPr lang="de-DE" baseline="0" dirty="0"/>
          </a:p>
          <a:p>
            <a:r>
              <a:rPr lang="de-DE" baseline="0" dirty="0"/>
              <a:t>BAG ist der didaktische Dreischritt!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E72E2D-C5BD-48FD-BACE-AB83DEC243D4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9604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9700" y="766763"/>
            <a:ext cx="6824663" cy="3840162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Reduziertes</a:t>
            </a:r>
            <a:r>
              <a:rPr lang="de-DE" baseline="0" dirty="0"/>
              <a:t> Curriculum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E72E2D-C5BD-48FD-BACE-AB83DEC243D4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58341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9700" y="766763"/>
            <a:ext cx="6824663" cy="3840162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Reduziertes</a:t>
            </a:r>
            <a:r>
              <a:rPr lang="de-DE" baseline="0" dirty="0"/>
              <a:t> Curriculum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E72E2D-C5BD-48FD-BACE-AB83DEC243D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8175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9700" y="766763"/>
            <a:ext cx="6824663" cy="3840162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Reduziertes</a:t>
            </a:r>
            <a:r>
              <a:rPr lang="de-DE" baseline="0" dirty="0"/>
              <a:t> Curriculum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E72E2D-C5BD-48FD-BACE-AB83DEC243D4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50325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9700" y="766763"/>
            <a:ext cx="6824663" cy="3840162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Reduziertes</a:t>
            </a:r>
            <a:r>
              <a:rPr lang="de-DE" baseline="0" dirty="0"/>
              <a:t> Curriculum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E72E2D-C5BD-48FD-BACE-AB83DEC243D4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15125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9700" y="766763"/>
            <a:ext cx="6824663" cy="3840162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Reduziertes</a:t>
            </a:r>
            <a:r>
              <a:rPr lang="de-DE" baseline="0" dirty="0"/>
              <a:t> Curriculum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E72E2D-C5BD-48FD-BACE-AB83DEC243D4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36091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9700" y="766763"/>
            <a:ext cx="6824663" cy="3840162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Reduziertes</a:t>
            </a:r>
            <a:r>
              <a:rPr lang="de-DE" baseline="0" dirty="0"/>
              <a:t> Curriculum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E72E2D-C5BD-48FD-BACE-AB83DEC243D4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20877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9700" y="766763"/>
            <a:ext cx="6824663" cy="3840162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Reduziertes</a:t>
            </a:r>
            <a:r>
              <a:rPr lang="de-DE" baseline="0" dirty="0"/>
              <a:t> Curriculum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E72E2D-C5BD-48FD-BACE-AB83DEC243D4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23585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9700" y="766763"/>
            <a:ext cx="6824663" cy="3840162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AB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E72E2D-C5BD-48FD-BACE-AB83DEC243D4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6773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solidFill>
          <a:srgbClr val="00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Line 2"/>
          <p:cNvSpPr>
            <a:spLocks noChangeShapeType="1"/>
          </p:cNvSpPr>
          <p:nvPr/>
        </p:nvSpPr>
        <p:spPr bwMode="auto">
          <a:xfrm>
            <a:off x="8128000" y="889000"/>
            <a:ext cx="0" cy="3746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solidFill>
                <a:srgbClr val="FFFFCC"/>
              </a:solidFill>
            </a:endParaRP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51015" y="388938"/>
            <a:ext cx="7535333" cy="1778000"/>
          </a:xfrm>
        </p:spPr>
        <p:txBody>
          <a:bodyPr/>
          <a:lstStyle>
            <a:lvl1pPr algn="r">
              <a:defRPr sz="48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lvl="0"/>
            <a:r>
              <a:rPr lang="de-DE" altLang="en-US" noProof="0" dirty="0"/>
              <a:t>Titelmasterformat durch Klicken bearbeiten</a:t>
            </a:r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943681" y="2541323"/>
            <a:ext cx="6942667" cy="19685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28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lvl="0"/>
            <a:r>
              <a:rPr lang="de-DE" altLang="en-US" noProof="0" dirty="0"/>
              <a:t>Formatvorlage des Untertitelmasters durch Klicken bearbeiten</a:t>
            </a:r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508000" y="5207000"/>
            <a:ext cx="2370667" cy="381000"/>
          </a:xfrm>
        </p:spPr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FFFFCC"/>
                </a:solidFill>
              </a:rPr>
              <a:t>01.09.2010</a:t>
            </a:r>
            <a:endParaRPr lang="de-DE" altLang="en-US" dirty="0">
              <a:solidFill>
                <a:srgbClr val="FFFFCC"/>
              </a:solidFill>
            </a:endParaRPr>
          </a:p>
        </p:txBody>
      </p:sp>
      <p:sp>
        <p:nvSpPr>
          <p:cNvPr id="78854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471334" y="5207000"/>
            <a:ext cx="3217333" cy="381000"/>
          </a:xfrm>
        </p:spPr>
        <p:txBody>
          <a:bodyPr/>
          <a:lstStyle>
            <a:lvl1pPr>
              <a:defRPr/>
            </a:lvl1pPr>
          </a:lstStyle>
          <a:p>
            <a:r>
              <a:rPr lang="de-DE" altLang="en-US" dirty="0">
                <a:solidFill>
                  <a:srgbClr val="FFFFCC"/>
                </a:solidFill>
              </a:rPr>
              <a:t>CC BY-SA 4.0 T. Hempel</a:t>
            </a:r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81333" y="5207000"/>
            <a:ext cx="2370667" cy="381000"/>
          </a:xfrm>
        </p:spPr>
        <p:txBody>
          <a:bodyPr/>
          <a:lstStyle>
            <a:lvl1pPr>
              <a:defRPr/>
            </a:lvl1pPr>
          </a:lstStyle>
          <a:p>
            <a:fld id="{B5AE453E-C623-430D-9F9A-3D5786CC8150}" type="slidenum">
              <a:rPr lang="de-DE" altLang="en-US">
                <a:solidFill>
                  <a:srgbClr val="FFFFCC"/>
                </a:solidFill>
              </a:rPr>
              <a:pPr/>
              <a:t>‹Nr.›</a:t>
            </a:fld>
            <a:endParaRPr lang="de-DE" altLang="en-US">
              <a:solidFill>
                <a:srgbClr val="FFFFCC"/>
              </a:solidFill>
            </a:endParaRPr>
          </a:p>
        </p:txBody>
      </p:sp>
      <p:grpSp>
        <p:nvGrpSpPr>
          <p:cNvPr id="78856" name="Group 8"/>
          <p:cNvGrpSpPr>
            <a:grpSpLocks/>
          </p:cNvGrpSpPr>
          <p:nvPr/>
        </p:nvGrpSpPr>
        <p:grpSpPr bwMode="auto">
          <a:xfrm>
            <a:off x="8325558" y="2493698"/>
            <a:ext cx="1374951" cy="1824302"/>
            <a:chOff x="4704" y="1885"/>
            <a:chExt cx="843" cy="1379"/>
          </a:xfrm>
        </p:grpSpPr>
        <p:sp>
          <p:nvSpPr>
            <p:cNvPr id="78857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FFFFCC"/>
                </a:solidFill>
              </a:endParaRPr>
            </a:p>
          </p:txBody>
        </p:sp>
        <p:sp>
          <p:nvSpPr>
            <p:cNvPr id="78858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FFFFCC"/>
                </a:solidFill>
              </a:endParaRPr>
            </a:p>
          </p:txBody>
        </p:sp>
        <p:sp>
          <p:nvSpPr>
            <p:cNvPr id="78859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FFFFCC"/>
                </a:solidFill>
              </a:endParaRPr>
            </a:p>
          </p:txBody>
        </p:sp>
        <p:sp>
          <p:nvSpPr>
            <p:cNvPr id="78860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FFFFCC"/>
                </a:solidFill>
              </a:endParaRPr>
            </a:p>
          </p:txBody>
        </p:sp>
        <p:sp>
          <p:nvSpPr>
            <p:cNvPr id="78861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FFFFCC"/>
                </a:solidFill>
              </a:endParaRPr>
            </a:p>
          </p:txBody>
        </p:sp>
        <p:sp>
          <p:nvSpPr>
            <p:cNvPr id="78862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FFFFCC"/>
                </a:solidFill>
              </a:endParaRPr>
            </a:p>
          </p:txBody>
        </p:sp>
        <p:sp>
          <p:nvSpPr>
            <p:cNvPr id="78863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FFFFCC"/>
                </a:solidFill>
              </a:endParaRPr>
            </a:p>
          </p:txBody>
        </p:sp>
        <p:sp>
          <p:nvSpPr>
            <p:cNvPr id="78864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FFFFCC"/>
                </a:solidFill>
              </a:endParaRPr>
            </a:p>
          </p:txBody>
        </p:sp>
        <p:sp>
          <p:nvSpPr>
            <p:cNvPr id="78865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FFFFCC"/>
                </a:solidFill>
              </a:endParaRPr>
            </a:p>
          </p:txBody>
        </p:sp>
        <p:sp>
          <p:nvSpPr>
            <p:cNvPr id="78866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FFFFCC"/>
                </a:solidFill>
              </a:endParaRPr>
            </a:p>
          </p:txBody>
        </p:sp>
        <p:sp>
          <p:nvSpPr>
            <p:cNvPr id="78867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FFFFCC"/>
                </a:solidFill>
              </a:endParaRPr>
            </a:p>
          </p:txBody>
        </p:sp>
        <p:sp>
          <p:nvSpPr>
            <p:cNvPr id="78868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FFFFCC"/>
                </a:solidFill>
              </a:endParaRPr>
            </a:p>
          </p:txBody>
        </p:sp>
        <p:sp>
          <p:nvSpPr>
            <p:cNvPr id="78869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FFFFCC"/>
                </a:solidFill>
              </a:endParaRPr>
            </a:p>
          </p:txBody>
        </p:sp>
        <p:sp>
          <p:nvSpPr>
            <p:cNvPr id="78870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FFFFCC"/>
                </a:solidFill>
              </a:endParaRPr>
            </a:p>
          </p:txBody>
        </p:sp>
        <p:sp>
          <p:nvSpPr>
            <p:cNvPr id="78871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FFFFCC"/>
                </a:solidFill>
              </a:endParaRPr>
            </a:p>
          </p:txBody>
        </p:sp>
        <p:sp>
          <p:nvSpPr>
            <p:cNvPr id="78872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FFFFCC"/>
                </a:solidFill>
              </a:endParaRPr>
            </a:p>
          </p:txBody>
        </p:sp>
        <p:sp>
          <p:nvSpPr>
            <p:cNvPr id="78873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FFFFCC"/>
                </a:solidFill>
              </a:endParaRPr>
            </a:p>
          </p:txBody>
        </p:sp>
        <p:sp>
          <p:nvSpPr>
            <p:cNvPr id="78874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FFFFCC"/>
                </a:solidFill>
              </a:endParaRPr>
            </a:p>
          </p:txBody>
        </p:sp>
        <p:sp>
          <p:nvSpPr>
            <p:cNvPr id="78875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FFFFCC"/>
                </a:solidFill>
              </a:endParaRPr>
            </a:p>
          </p:txBody>
        </p:sp>
        <p:sp>
          <p:nvSpPr>
            <p:cNvPr id="78876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FFFFCC"/>
                </a:solidFill>
              </a:endParaRPr>
            </a:p>
          </p:txBody>
        </p:sp>
        <p:sp>
          <p:nvSpPr>
            <p:cNvPr id="78877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FFFFCC"/>
                </a:solidFill>
              </a:endParaRPr>
            </a:p>
          </p:txBody>
        </p:sp>
        <p:sp>
          <p:nvSpPr>
            <p:cNvPr id="78878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FFFFCC"/>
                </a:solidFill>
              </a:endParaRPr>
            </a:p>
          </p:txBody>
        </p:sp>
        <p:sp>
          <p:nvSpPr>
            <p:cNvPr id="78879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FFFFCC"/>
                </a:solidFill>
              </a:endParaRPr>
            </a:p>
          </p:txBody>
        </p:sp>
        <p:sp>
          <p:nvSpPr>
            <p:cNvPr id="78880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FFFFCC"/>
                </a:solidFill>
              </a:endParaRPr>
            </a:p>
          </p:txBody>
        </p:sp>
        <p:sp>
          <p:nvSpPr>
            <p:cNvPr id="78881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FFFFCC"/>
                </a:solidFill>
              </a:endParaRPr>
            </a:p>
          </p:txBody>
        </p:sp>
        <p:sp>
          <p:nvSpPr>
            <p:cNvPr id="78882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FFFFCC"/>
                </a:solidFill>
              </a:endParaRPr>
            </a:p>
          </p:txBody>
        </p:sp>
        <p:sp>
          <p:nvSpPr>
            <p:cNvPr id="78883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FFFFCC"/>
                </a:solidFill>
              </a:endParaRPr>
            </a:p>
          </p:txBody>
        </p:sp>
        <p:sp>
          <p:nvSpPr>
            <p:cNvPr id="78884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FFFFCC"/>
                </a:solidFill>
              </a:endParaRPr>
            </a:p>
          </p:txBody>
        </p:sp>
        <p:sp>
          <p:nvSpPr>
            <p:cNvPr id="78885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FFFFCC"/>
                </a:solidFill>
              </a:endParaRPr>
            </a:p>
          </p:txBody>
        </p:sp>
        <p:sp>
          <p:nvSpPr>
            <p:cNvPr id="78886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FFFFCC"/>
                </a:solidFill>
              </a:endParaRPr>
            </a:p>
          </p:txBody>
        </p:sp>
        <p:sp>
          <p:nvSpPr>
            <p:cNvPr id="78887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FFFFCC"/>
                </a:solidFill>
              </a:endParaRPr>
            </a:p>
          </p:txBody>
        </p:sp>
      </p:grpSp>
      <p:sp>
        <p:nvSpPr>
          <p:cNvPr id="78888" name="Line 40"/>
          <p:cNvSpPr>
            <a:spLocks noChangeShapeType="1"/>
          </p:cNvSpPr>
          <p:nvPr/>
        </p:nvSpPr>
        <p:spPr bwMode="auto">
          <a:xfrm>
            <a:off x="338667" y="2349500"/>
            <a:ext cx="9144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solidFill>
                <a:srgbClr val="FFFFCC"/>
              </a:solidFill>
            </a:endParaRPr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522" y="2507898"/>
            <a:ext cx="2016222" cy="2345172"/>
          </a:xfrm>
          <a:prstGeom prst="ellipse">
            <a:avLst/>
          </a:prstGeom>
          <a:ln w="63500" cap="rnd">
            <a:solidFill>
              <a:schemeClr val="accent5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" name="Grafik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6424" y="5363013"/>
            <a:ext cx="785151" cy="230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380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FFFFCC"/>
                </a:solidFill>
              </a:rPr>
              <a:t>01.09.2010</a:t>
            </a:r>
            <a:endParaRPr lang="de-DE" altLang="en-US">
              <a:solidFill>
                <a:srgbClr val="FFFFCC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>
                <a:solidFill>
                  <a:srgbClr val="FFFFCC"/>
                </a:solidFill>
              </a:rPr>
              <a:t>CC BY-SA 4.0 T. Hempel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D4AB02-84F3-4027-95D6-831CE72E2FA2}" type="slidenum">
              <a:rPr lang="de-DE" altLang="en-US">
                <a:solidFill>
                  <a:srgbClr val="FFFFCC"/>
                </a:solidFill>
              </a:rPr>
              <a:pPr/>
              <a:t>‹Nr.›</a:t>
            </a:fld>
            <a:r>
              <a:rPr lang="de-DE" altLang="en-US">
                <a:solidFill>
                  <a:srgbClr val="FFFFCC"/>
                </a:solidFill>
              </a:rPr>
              <a:t> von 46</a:t>
            </a:r>
          </a:p>
        </p:txBody>
      </p:sp>
    </p:spTree>
    <p:extLst>
      <p:ext uri="{BB962C8B-B14F-4D97-AF65-F5344CB8AC3E}">
        <p14:creationId xmlns:p14="http://schemas.microsoft.com/office/powerpoint/2010/main" val="141850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581196" y="104512"/>
            <a:ext cx="2458861" cy="5332677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99322" y="104512"/>
            <a:ext cx="7212541" cy="5332677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FFFFCC"/>
                </a:solidFill>
              </a:rPr>
              <a:t>01.09.2010</a:t>
            </a:r>
            <a:endParaRPr lang="de-DE" altLang="en-US">
              <a:solidFill>
                <a:srgbClr val="FFFFCC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>
                <a:solidFill>
                  <a:srgbClr val="FFFFCC"/>
                </a:solidFill>
              </a:rPr>
              <a:t>CC BY-SA 4.0 T. Hempel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F3A4F1-0B48-42FD-AE5F-79C3CBA9185F}" type="slidenum">
              <a:rPr lang="de-DE" altLang="en-US">
                <a:solidFill>
                  <a:srgbClr val="FFFFCC"/>
                </a:solidFill>
              </a:rPr>
              <a:pPr/>
              <a:t>‹Nr.›</a:t>
            </a:fld>
            <a:r>
              <a:rPr lang="de-DE" altLang="en-US">
                <a:solidFill>
                  <a:srgbClr val="FFFFCC"/>
                </a:solidFill>
              </a:rPr>
              <a:t> von 46</a:t>
            </a:r>
          </a:p>
        </p:txBody>
      </p:sp>
    </p:spTree>
    <p:extLst>
      <p:ext uri="{BB962C8B-B14F-4D97-AF65-F5344CB8AC3E}">
        <p14:creationId xmlns:p14="http://schemas.microsoft.com/office/powerpoint/2010/main" val="1831258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FFFFCC"/>
                </a:solidFill>
              </a:rPr>
              <a:t>01.09.2010</a:t>
            </a:r>
            <a:endParaRPr lang="de-DE" altLang="en-US">
              <a:solidFill>
                <a:srgbClr val="FFFFCC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>
                <a:solidFill>
                  <a:srgbClr val="FFFFCC"/>
                </a:solidFill>
              </a:rPr>
              <a:t>CC BY-SA 4.0 T. Hempel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20FA7C-3BAD-4B24-8C1C-DEC479FBAC3B}" type="slidenum">
              <a:rPr lang="de-DE" altLang="en-US" smtClean="0">
                <a:solidFill>
                  <a:srgbClr val="FFFFCC"/>
                </a:solidFill>
              </a:rPr>
              <a:pPr/>
              <a:t>‹Nr.›</a:t>
            </a:fld>
            <a:r>
              <a:rPr lang="de-DE" altLang="en-US" dirty="0">
                <a:solidFill>
                  <a:srgbClr val="FFFFCC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38078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02570" y="3672418"/>
            <a:ext cx="86360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02570" y="2422261"/>
            <a:ext cx="86360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FFFFCC"/>
                </a:solidFill>
              </a:rPr>
              <a:t>01.09.2010</a:t>
            </a:r>
            <a:endParaRPr lang="de-DE" altLang="en-US">
              <a:solidFill>
                <a:srgbClr val="FFFFCC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>
                <a:solidFill>
                  <a:srgbClr val="FFFFCC"/>
                </a:solidFill>
              </a:rPr>
              <a:t>CC BY-SA 4.0 T. Hempel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DC9CDB-51E3-4236-A0A8-DE1F83223309}" type="slidenum">
              <a:rPr lang="de-DE" altLang="en-US" smtClean="0">
                <a:solidFill>
                  <a:srgbClr val="FFFFCC"/>
                </a:solidFill>
              </a:rPr>
              <a:pPr/>
              <a:t>‹Nr.›</a:t>
            </a:fld>
            <a:endParaRPr lang="de-DE" altLang="en-US" dirty="0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857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99322" y="997479"/>
            <a:ext cx="4834819" cy="44397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203474" y="997479"/>
            <a:ext cx="4836583" cy="44397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FFFFCC"/>
                </a:solidFill>
              </a:rPr>
              <a:t>01.09.2010</a:t>
            </a:r>
            <a:endParaRPr lang="de-DE" altLang="en-US">
              <a:solidFill>
                <a:srgbClr val="FFFFCC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>
                <a:solidFill>
                  <a:srgbClr val="FFFFCC"/>
                </a:solidFill>
              </a:rPr>
              <a:t>CC BY-SA 4.0 T. Hempel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E435D1-3E11-45F8-A0EB-CDBD0E31E541}" type="slidenum">
              <a:rPr lang="de-DE" altLang="en-US" smtClean="0">
                <a:solidFill>
                  <a:srgbClr val="FFFFCC"/>
                </a:solidFill>
              </a:rPr>
              <a:pPr/>
              <a:t>‹Nr.›</a:t>
            </a:fld>
            <a:endParaRPr lang="de-DE" altLang="en-US" dirty="0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25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440" y="985293"/>
            <a:ext cx="4880542" cy="43204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9440" y="1489348"/>
            <a:ext cx="4880542" cy="39604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149473" y="981986"/>
            <a:ext cx="4891079" cy="43535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161140" y="1489348"/>
            <a:ext cx="4879411" cy="39604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FFFFCC"/>
                </a:solidFill>
              </a:rPr>
              <a:t>01.09.2010</a:t>
            </a:r>
            <a:endParaRPr lang="de-DE" altLang="en-US">
              <a:solidFill>
                <a:srgbClr val="FFFFCC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>
                <a:solidFill>
                  <a:srgbClr val="FFFFCC"/>
                </a:solidFill>
              </a:rPr>
              <a:t>CC BY-SA 4.0 T. Hempel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B2BCA1-12B0-4123-9B4C-B42BFC059376}" type="slidenum">
              <a:rPr lang="de-DE" altLang="en-US" smtClean="0">
                <a:solidFill>
                  <a:srgbClr val="FFFFCC"/>
                </a:solidFill>
              </a:rPr>
              <a:pPr/>
              <a:t>‹Nr.›</a:t>
            </a:fld>
            <a:r>
              <a:rPr lang="de-DE" altLang="en-US" dirty="0">
                <a:solidFill>
                  <a:srgbClr val="FFFFCC"/>
                </a:solidFill>
              </a:rPr>
              <a:t> von 9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1021293" y="104511"/>
            <a:ext cx="8219169" cy="652198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de-DE" sz="3900" b="1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cxnSp>
        <p:nvCxnSpPr>
          <p:cNvPr id="12" name="Gerade Verbindung 11"/>
          <p:cNvCxnSpPr/>
          <p:nvPr userDrawn="1"/>
        </p:nvCxnSpPr>
        <p:spPr bwMode="auto">
          <a:xfrm>
            <a:off x="39440" y="1417342"/>
            <a:ext cx="10001111" cy="1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Gerade Verbindung 14"/>
          <p:cNvCxnSpPr>
            <a:endCxn id="8" idx="0"/>
          </p:cNvCxnSpPr>
          <p:nvPr userDrawn="1"/>
        </p:nvCxnSpPr>
        <p:spPr bwMode="auto">
          <a:xfrm>
            <a:off x="5040314" y="985294"/>
            <a:ext cx="0" cy="4512749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703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FFFFCC"/>
                </a:solidFill>
              </a:rPr>
              <a:t>01.09.2010</a:t>
            </a:r>
            <a:endParaRPr lang="de-DE" altLang="en-US">
              <a:solidFill>
                <a:srgbClr val="FFFF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>
                <a:solidFill>
                  <a:srgbClr val="FFFFCC"/>
                </a:solidFill>
              </a:rPr>
              <a:t>CC BY-SA 4.0 T. Hempel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592C5E-A7FB-493F-97D0-67D0EA0FF6D1}" type="slidenum">
              <a:rPr lang="de-DE" altLang="en-US" smtClean="0">
                <a:solidFill>
                  <a:srgbClr val="FFFFCC"/>
                </a:solidFill>
              </a:rPr>
              <a:pPr/>
              <a:t>‹Nr.›</a:t>
            </a:fld>
            <a:endParaRPr lang="de-DE" altLang="en-US" dirty="0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72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FFFFCC"/>
                </a:solidFill>
              </a:rPr>
              <a:t>01.09.2010</a:t>
            </a:r>
            <a:endParaRPr lang="de-DE" altLang="en-US">
              <a:solidFill>
                <a:srgbClr val="FFFFCC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>
                <a:solidFill>
                  <a:srgbClr val="FFFFCC"/>
                </a:solidFill>
              </a:rPr>
              <a:t>CC BY-SA 4.0 T. Hempel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65B080-1BFC-46A8-8B92-B47A4A8BD88E}" type="slidenum">
              <a:rPr lang="de-DE" altLang="en-US" smtClean="0">
                <a:solidFill>
                  <a:srgbClr val="FFFFCC"/>
                </a:solidFill>
              </a:rPr>
              <a:pPr/>
              <a:t>‹Nr.›</a:t>
            </a:fld>
            <a:endParaRPr lang="de-DE" altLang="en-US" dirty="0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77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002" y="227543"/>
            <a:ext cx="3342570" cy="96837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72278" y="227542"/>
            <a:ext cx="5679722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08002" y="1195918"/>
            <a:ext cx="3342570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FFFFCC"/>
                </a:solidFill>
              </a:rPr>
              <a:t>01.09.2010</a:t>
            </a:r>
            <a:endParaRPr lang="de-DE" altLang="en-US">
              <a:solidFill>
                <a:srgbClr val="FFFFCC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>
                <a:solidFill>
                  <a:srgbClr val="FFFFCC"/>
                </a:solidFill>
              </a:rPr>
              <a:t>CC BY-SA 4.0 T. Hempel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166023-4CB4-4798-A7B0-404B464A441E}" type="slidenum">
              <a:rPr lang="de-DE" altLang="en-US" smtClean="0">
                <a:solidFill>
                  <a:srgbClr val="FFFFCC"/>
                </a:solidFill>
              </a:rPr>
              <a:pPr/>
              <a:t>‹Nr.›</a:t>
            </a:fld>
            <a:endParaRPr lang="de-DE" altLang="en-US" dirty="0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533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91431" y="4000500"/>
            <a:ext cx="6096000" cy="472282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91431" y="510646"/>
            <a:ext cx="60960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91431" y="4472782"/>
            <a:ext cx="60960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FFFFCC"/>
                </a:solidFill>
              </a:rPr>
              <a:t>01.09.2010</a:t>
            </a:r>
            <a:endParaRPr lang="de-DE" altLang="en-US">
              <a:solidFill>
                <a:srgbClr val="FFFFCC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>
                <a:solidFill>
                  <a:srgbClr val="FFFFCC"/>
                </a:solidFill>
              </a:rPr>
              <a:t>CC BY-SA 4.0 T. Hempel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F71358-1BD5-4A0D-86C2-2106FE661DD4}" type="slidenum">
              <a:rPr lang="de-DE" altLang="en-US" smtClean="0">
                <a:solidFill>
                  <a:srgbClr val="FFFFCC"/>
                </a:solidFill>
              </a:rPr>
              <a:pPr/>
              <a:t>‹Nr.›</a:t>
            </a:fld>
            <a:endParaRPr lang="de-DE" altLang="en-US" dirty="0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242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67" name="Rectangle 43"/>
          <p:cNvSpPr>
            <a:spLocks noChangeArrowheads="1"/>
          </p:cNvSpPr>
          <p:nvPr userDrawn="1"/>
        </p:nvSpPr>
        <p:spPr bwMode="auto">
          <a:xfrm>
            <a:off x="0" y="937948"/>
            <a:ext cx="10160000" cy="4560093"/>
          </a:xfrm>
          <a:prstGeom prst="rect">
            <a:avLst/>
          </a:prstGeom>
          <a:solidFill>
            <a:schemeClr val="tx2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rgbClr val="FFFFCC"/>
              </a:solidFill>
            </a:endParaRP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021293" y="104511"/>
            <a:ext cx="8219169" cy="652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/>
              <a:t>Titelmasterformat durch Klicken bearbeiten</a:t>
            </a:r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9320" y="997479"/>
            <a:ext cx="9840736" cy="4439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/>
              <a:t>Textmasterformate durch Klicken bearbeiten</a:t>
            </a:r>
          </a:p>
          <a:p>
            <a:pPr lvl="1"/>
            <a:r>
              <a:rPr lang="de-DE" altLang="en-US"/>
              <a:t>Zweite Ebene</a:t>
            </a:r>
          </a:p>
          <a:p>
            <a:pPr lvl="2"/>
            <a:r>
              <a:rPr lang="de-DE" altLang="en-US"/>
              <a:t>Dritte Ebene</a:t>
            </a:r>
          </a:p>
          <a:p>
            <a:pPr lvl="3"/>
            <a:r>
              <a:rPr lang="de-DE" altLang="en-US"/>
              <a:t>Vierte Ebene</a:t>
            </a:r>
          </a:p>
          <a:p>
            <a:pPr lvl="4"/>
            <a:r>
              <a:rPr lang="de-DE" altLang="en-US"/>
              <a:t>Fünfte Ebene</a:t>
            </a:r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20349" y="5498043"/>
            <a:ext cx="1278819" cy="15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/>
            </a:lvl1pPr>
          </a:lstStyle>
          <a:p>
            <a:r>
              <a:rPr lang="de-DE">
                <a:solidFill>
                  <a:srgbClr val="FFFFCC"/>
                </a:solidFill>
              </a:rPr>
              <a:t>01.09.2010</a:t>
            </a:r>
            <a:endParaRPr lang="de-DE" altLang="en-US">
              <a:solidFill>
                <a:srgbClr val="FFFFCC"/>
              </a:solidFill>
            </a:endParaRPr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39863" y="5498043"/>
            <a:ext cx="4400903" cy="15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r>
              <a:rPr lang="de-DE" altLang="en-US">
                <a:solidFill>
                  <a:srgbClr val="FFFFCC"/>
                </a:solidFill>
              </a:rPr>
              <a:t>CC BY-SA 4.0 T. Hempel</a:t>
            </a:r>
          </a:p>
        </p:txBody>
      </p:sp>
      <p:sp>
        <p:nvSpPr>
          <p:cNvPr id="778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80653" y="5498043"/>
            <a:ext cx="2370667" cy="15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8D8DFE16-A546-4E52-916C-EBD2EEB669B0}" type="slidenum">
              <a:rPr lang="de-DE" altLang="en-US" smtClean="0">
                <a:solidFill>
                  <a:srgbClr val="FFFFCC"/>
                </a:solidFill>
              </a:rPr>
              <a:pPr/>
              <a:t>‹Nr.›</a:t>
            </a:fld>
            <a:endParaRPr lang="de-DE" altLang="en-US" dirty="0">
              <a:solidFill>
                <a:srgbClr val="FFFFCC"/>
              </a:solidFill>
            </a:endParaRPr>
          </a:p>
        </p:txBody>
      </p:sp>
      <p:pic>
        <p:nvPicPr>
          <p:cNvPr id="77866" name="Picture 42" descr="eule"/>
          <p:cNvPicPr>
            <a:picLocks noChangeAspect="1" noChangeArrowheads="1" noCrop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8" y="96574"/>
            <a:ext cx="756880" cy="728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Grafik 1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6" t="2784" r="3623" b="16927"/>
          <a:stretch/>
        </p:blipFill>
        <p:spPr>
          <a:xfrm>
            <a:off x="9454627" y="-7938"/>
            <a:ext cx="708798" cy="937948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2" y="5539080"/>
            <a:ext cx="442207" cy="14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00577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  <p:hf hdr="0" dt="0"/>
  <p:txStyles>
    <p:titleStyle>
      <a:lvl1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6600"/>
        </a:buClr>
        <a:buSzPct val="70000"/>
        <a:buFont typeface="Wingdings" pitchFamily="2" charset="2"/>
        <a:buChar char="l"/>
        <a:defRPr sz="2600">
          <a:solidFill>
            <a:srgbClr val="006600"/>
          </a:solidFill>
          <a:latin typeface="+mn-lt"/>
          <a:ea typeface="+mn-ea"/>
          <a:cs typeface="+mn-cs"/>
        </a:defRPr>
      </a:lvl1pPr>
      <a:lvl2pPr marL="692150" indent="-3476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400">
          <a:solidFill>
            <a:srgbClr val="006600"/>
          </a:solidFill>
          <a:latin typeface="+mn-lt"/>
        </a:defRPr>
      </a:lvl2pPr>
      <a:lvl3pPr marL="987425" indent="-2936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000">
          <a:solidFill>
            <a:srgbClr val="006600"/>
          </a:solidFill>
          <a:latin typeface="+mn-lt"/>
        </a:defRPr>
      </a:lvl3pPr>
      <a:lvl4pPr marL="1281113" indent="-292100" algn="l" rtl="0" fontAlgn="base">
        <a:spcBef>
          <a:spcPct val="20000"/>
        </a:spcBef>
        <a:spcAft>
          <a:spcPct val="0"/>
        </a:spcAft>
        <a:buClr>
          <a:srgbClr val="006600"/>
        </a:buClr>
        <a:buSzPct val="75000"/>
        <a:buFont typeface="Wingdings" pitchFamily="2" charset="2"/>
        <a:buChar char="§"/>
        <a:defRPr sz="2000">
          <a:solidFill>
            <a:srgbClr val="006600"/>
          </a:solidFill>
          <a:latin typeface="+mn-lt"/>
        </a:defRPr>
      </a:lvl4pPr>
      <a:lvl5pPr marL="15986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rgbClr val="006600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rgbClr val="006600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rgbClr val="006600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rgbClr val="006600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rgbClr val="006600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gif"/><Relationship Id="rId5" Type="http://schemas.openxmlformats.org/officeDocument/2006/relationships/image" Target="../media/image15.gif"/><Relationship Id="rId4" Type="http://schemas.openxmlformats.org/officeDocument/2006/relationships/image" Target="../media/image14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appcamps.de/unterrichtsmaterial/scratch/" TargetMode="External"/><Relationship Id="rId3" Type="http://schemas.openxmlformats.org/officeDocument/2006/relationships/hyperlink" Target="https://scratch.mit.edu/" TargetMode="External"/><Relationship Id="rId7" Type="http://schemas.openxmlformats.org/officeDocument/2006/relationships/hyperlink" Target="https://projects.raspberrypi.org/de-DE/codeclub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kinderlabor.ch/informatik-fuer-kinder/programmieren-mit-scratch/" TargetMode="External"/><Relationship Id="rId5" Type="http://schemas.openxmlformats.org/officeDocument/2006/relationships/hyperlink" Target="https://eis.ph-noe.ac.at/kreativeinformatik/" TargetMode="External"/><Relationship Id="rId4" Type="http://schemas.openxmlformats.org/officeDocument/2006/relationships/hyperlink" Target="https://mia.phsz.ch/Informatikdidaktik/ScratchMaterial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823913" y="388938"/>
            <a:ext cx="6920383" cy="3404666"/>
          </a:xfrm>
        </p:spPr>
        <p:txBody>
          <a:bodyPr/>
          <a:lstStyle/>
          <a:p>
            <a:r>
              <a:rPr lang="de-DE" dirty="0">
                <a:solidFill>
                  <a:schemeClr val="tx1"/>
                </a:solidFill>
              </a:rPr>
              <a:t>Blockbasierte Programmierung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mit Scratch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für Einsteiger</a:t>
            </a:r>
            <a:endParaRPr lang="de-DE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Konzepte 5 bis 7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2C5E-A7FB-493F-97D0-67D0EA0FF6D1}" type="slidenum">
              <a:rPr lang="de-DE" altLang="en-US" smtClean="0"/>
              <a:pPr/>
              <a:t>10</a:t>
            </a:fld>
            <a:endParaRPr lang="de-DE" alt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en-US">
                <a:solidFill>
                  <a:srgbClr val="FFFFCC"/>
                </a:solidFill>
              </a:rPr>
              <a:t>CC BY-SA 4.0 T. Hempel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0361" y="2696935"/>
            <a:ext cx="1785938" cy="234315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504" y="3385840"/>
            <a:ext cx="1957388" cy="1100138"/>
          </a:xfrm>
          <a:prstGeom prst="rect">
            <a:avLst/>
          </a:prstGeom>
        </p:spPr>
      </p:pic>
      <p:sp>
        <p:nvSpPr>
          <p:cNvPr id="10" name="Rechteck 9"/>
          <p:cNvSpPr/>
          <p:nvPr/>
        </p:nvSpPr>
        <p:spPr>
          <a:xfrm>
            <a:off x="2726387" y="2091036"/>
            <a:ext cx="19798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tabLst>
                <a:tab pos="8518525" algn="r"/>
              </a:tabLst>
            </a:pPr>
            <a:r>
              <a:rPr lang="de-DE" altLang="de-DE" sz="2400" dirty="0">
                <a:solidFill>
                  <a:srgbClr val="000000"/>
                </a:solidFill>
                <a:cs typeface="Arial" pitchFamily="34" charset="0"/>
              </a:rPr>
              <a:t>Sequenz</a:t>
            </a:r>
          </a:p>
        </p:txBody>
      </p:sp>
      <p:sp>
        <p:nvSpPr>
          <p:cNvPr id="9" name="Rechteck 8"/>
          <p:cNvSpPr/>
          <p:nvPr/>
        </p:nvSpPr>
        <p:spPr>
          <a:xfrm>
            <a:off x="2658002" y="4645820"/>
            <a:ext cx="10583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dirty="0">
                <a:solidFill>
                  <a:srgbClr val="000000"/>
                </a:solidFill>
                <a:cs typeface="Arial" pitchFamily="34" charset="0"/>
              </a:rPr>
              <a:t>Befehl</a:t>
            </a:r>
            <a:endParaRPr lang="de-DE" dirty="0"/>
          </a:p>
        </p:txBody>
      </p:sp>
      <p:cxnSp>
        <p:nvCxnSpPr>
          <p:cNvPr id="13" name="Gerade Verbindung 12"/>
          <p:cNvCxnSpPr>
            <a:cxnSpLocks/>
            <a:stCxn id="9" idx="0"/>
          </p:cNvCxnSpPr>
          <p:nvPr/>
        </p:nvCxnSpPr>
        <p:spPr bwMode="auto">
          <a:xfrm flipV="1">
            <a:off x="3187154" y="3689797"/>
            <a:ext cx="1715615" cy="956023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14"/>
          <p:cNvCxnSpPr>
            <a:cxnSpLocks/>
            <a:stCxn id="9" idx="0"/>
          </p:cNvCxnSpPr>
          <p:nvPr/>
        </p:nvCxnSpPr>
        <p:spPr bwMode="auto">
          <a:xfrm flipV="1">
            <a:off x="3187154" y="3438080"/>
            <a:ext cx="1752342" cy="120774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Gerade Verbindung 18"/>
          <p:cNvCxnSpPr>
            <a:stCxn id="9" idx="0"/>
          </p:cNvCxnSpPr>
          <p:nvPr/>
        </p:nvCxnSpPr>
        <p:spPr bwMode="auto">
          <a:xfrm flipH="1" flipV="1">
            <a:off x="1911650" y="4120546"/>
            <a:ext cx="1275504" cy="52527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Rechteck 21"/>
          <p:cNvSpPr/>
          <p:nvPr/>
        </p:nvSpPr>
        <p:spPr>
          <a:xfrm>
            <a:off x="7835968" y="4511080"/>
            <a:ext cx="16225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dirty="0">
                <a:solidFill>
                  <a:srgbClr val="000000"/>
                </a:solidFill>
                <a:cs typeface="Arial" pitchFamily="34" charset="0"/>
              </a:rPr>
              <a:t>Parameter</a:t>
            </a:r>
            <a:endParaRPr lang="de-DE" dirty="0"/>
          </a:p>
        </p:txBody>
      </p:sp>
      <p:cxnSp>
        <p:nvCxnSpPr>
          <p:cNvPr id="23" name="Gerade Verbindung 22"/>
          <p:cNvCxnSpPr>
            <a:cxnSpLocks/>
            <a:stCxn id="22" idx="0"/>
          </p:cNvCxnSpPr>
          <p:nvPr/>
        </p:nvCxnSpPr>
        <p:spPr bwMode="auto">
          <a:xfrm flipH="1" flipV="1">
            <a:off x="5584056" y="3971329"/>
            <a:ext cx="3063192" cy="539751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Gerade Verbindung 25"/>
          <p:cNvCxnSpPr>
            <a:cxnSpLocks/>
            <a:stCxn id="22" idx="0"/>
          </p:cNvCxnSpPr>
          <p:nvPr/>
        </p:nvCxnSpPr>
        <p:spPr bwMode="auto">
          <a:xfrm flipH="1" flipV="1">
            <a:off x="5872088" y="3689797"/>
            <a:ext cx="2775160" cy="821283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1" name="Grafik 20">
            <a:extLst>
              <a:ext uri="{FF2B5EF4-FFF2-40B4-BE49-F238E27FC236}">
                <a16:creationId xmlns:a16="http://schemas.microsoft.com/office/drawing/2014/main" id="{98237009-BCEF-42FC-95CF-09B5A34BCF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402" y="1129309"/>
            <a:ext cx="1928813" cy="614363"/>
          </a:xfrm>
          <a:prstGeom prst="rect">
            <a:avLst/>
          </a:prstGeom>
        </p:spPr>
      </p:pic>
      <p:sp>
        <p:nvSpPr>
          <p:cNvPr id="24" name="Rechteck 23">
            <a:extLst>
              <a:ext uri="{FF2B5EF4-FFF2-40B4-BE49-F238E27FC236}">
                <a16:creationId xmlns:a16="http://schemas.microsoft.com/office/drawing/2014/main" id="{7E29042D-D2DE-4A4E-AB89-3CA2704DA2E5}"/>
              </a:ext>
            </a:extLst>
          </p:cNvPr>
          <p:cNvSpPr/>
          <p:nvPr/>
        </p:nvSpPr>
        <p:spPr>
          <a:xfrm>
            <a:off x="3002166" y="1205658"/>
            <a:ext cx="12987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dirty="0">
                <a:solidFill>
                  <a:srgbClr val="000000"/>
                </a:solidFill>
                <a:cs typeface="Arial" pitchFamily="34" charset="0"/>
              </a:rPr>
              <a:t>Ereignis</a:t>
            </a:r>
            <a:endParaRPr lang="de-DE" dirty="0"/>
          </a:p>
        </p:txBody>
      </p:sp>
      <p:cxnSp>
        <p:nvCxnSpPr>
          <p:cNvPr id="27" name="Gerade Verbindung 19">
            <a:extLst>
              <a:ext uri="{FF2B5EF4-FFF2-40B4-BE49-F238E27FC236}">
                <a16:creationId xmlns:a16="http://schemas.microsoft.com/office/drawing/2014/main" id="{F6AC7F5B-2767-4A47-B1B9-FF3DE521B722}"/>
              </a:ext>
            </a:extLst>
          </p:cNvPr>
          <p:cNvCxnSpPr>
            <a:stCxn id="21" idx="1"/>
            <a:endCxn id="24" idx="3"/>
          </p:cNvCxnSpPr>
          <p:nvPr/>
        </p:nvCxnSpPr>
        <p:spPr bwMode="auto">
          <a:xfrm flipH="1">
            <a:off x="4300919" y="1436490"/>
            <a:ext cx="966483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2797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Konzepte 5 bis 7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2C5E-A7FB-493F-97D0-67D0EA0FF6D1}" type="slidenum">
              <a:rPr lang="de-DE" altLang="en-US" smtClean="0"/>
              <a:pPr/>
              <a:t>11</a:t>
            </a:fld>
            <a:endParaRPr lang="de-DE" alt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en-US">
                <a:solidFill>
                  <a:srgbClr val="FFFFCC"/>
                </a:solidFill>
              </a:rPr>
              <a:t>CC BY-SA 4.0 T. Hempel</a:t>
            </a:r>
          </a:p>
        </p:txBody>
      </p:sp>
      <p:sp>
        <p:nvSpPr>
          <p:cNvPr id="10" name="Rechteck 9"/>
          <p:cNvSpPr/>
          <p:nvPr/>
        </p:nvSpPr>
        <p:spPr>
          <a:xfrm>
            <a:off x="1198352" y="1214473"/>
            <a:ext cx="19798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tabLst>
                <a:tab pos="8518525" algn="r"/>
              </a:tabLst>
            </a:pPr>
            <a:r>
              <a:rPr lang="de-DE" altLang="de-DE" sz="2400" dirty="0">
                <a:solidFill>
                  <a:srgbClr val="000000"/>
                </a:solidFill>
                <a:cs typeface="Arial" pitchFamily="34" charset="0"/>
              </a:rPr>
              <a:t>Verzweigung</a:t>
            </a:r>
          </a:p>
        </p:txBody>
      </p:sp>
      <p:sp>
        <p:nvSpPr>
          <p:cNvPr id="11" name="Rechteck 10"/>
          <p:cNvSpPr/>
          <p:nvPr/>
        </p:nvSpPr>
        <p:spPr>
          <a:xfrm>
            <a:off x="3974470" y="1214472"/>
            <a:ext cx="24016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tabLst>
                <a:tab pos="8518525" algn="r"/>
              </a:tabLst>
            </a:pPr>
            <a:r>
              <a:rPr lang="de-DE" altLang="de-DE" sz="2400" dirty="0">
                <a:solidFill>
                  <a:srgbClr val="000000"/>
                </a:solidFill>
                <a:cs typeface="Arial" pitchFamily="34" charset="0"/>
              </a:rPr>
              <a:t>Schleife</a:t>
            </a:r>
            <a:endParaRPr lang="de-DE" altLang="de-DE" sz="1600" dirty="0">
              <a:solidFill>
                <a:srgbClr val="000000"/>
              </a:solidFill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2052" y="2022086"/>
            <a:ext cx="1357313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1425" y="2022742"/>
            <a:ext cx="1957388" cy="671513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922" y="2022742"/>
            <a:ext cx="1385888" cy="1071563"/>
          </a:xfrm>
          <a:prstGeom prst="rect">
            <a:avLst/>
          </a:prstGeom>
        </p:spPr>
      </p:pic>
      <p:sp>
        <p:nvSpPr>
          <p:cNvPr id="24" name="Rechteck 23"/>
          <p:cNvSpPr/>
          <p:nvPr/>
        </p:nvSpPr>
        <p:spPr>
          <a:xfrm>
            <a:off x="7240588" y="1212738"/>
            <a:ext cx="21602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tabLst>
                <a:tab pos="8518525" algn="r"/>
              </a:tabLst>
            </a:pPr>
            <a:r>
              <a:rPr lang="de-DE" altLang="de-DE" sz="2400" dirty="0">
                <a:solidFill>
                  <a:srgbClr val="000000"/>
                </a:solidFill>
                <a:cs typeface="Arial" pitchFamily="34" charset="0"/>
              </a:rPr>
              <a:t>Variable</a:t>
            </a:r>
            <a:endParaRPr lang="de-DE" altLang="de-DE" sz="1600" dirty="0">
              <a:solidFill>
                <a:srgbClr val="000000"/>
              </a:solidFill>
              <a:cs typeface="Arial" pitchFamily="34" charset="0"/>
            </a:endParaRPr>
          </a:p>
        </p:txBody>
      </p:sp>
      <p:pic>
        <p:nvPicPr>
          <p:cNvPr id="16" name="Grafik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1822" y="4298154"/>
            <a:ext cx="1514475" cy="342900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536" y="4305298"/>
            <a:ext cx="2857500" cy="671513"/>
          </a:xfrm>
          <a:prstGeom prst="rect">
            <a:avLst/>
          </a:prstGeom>
        </p:spPr>
      </p:pic>
      <p:sp>
        <p:nvSpPr>
          <p:cNvPr id="25" name="Rechteck 24"/>
          <p:cNvSpPr/>
          <p:nvPr/>
        </p:nvSpPr>
        <p:spPr>
          <a:xfrm>
            <a:off x="7125495" y="3616431"/>
            <a:ext cx="21602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tabLst>
                <a:tab pos="8518525" algn="r"/>
              </a:tabLst>
            </a:pPr>
            <a:r>
              <a:rPr lang="de-DE" altLang="de-DE" sz="2400" dirty="0">
                <a:solidFill>
                  <a:srgbClr val="000000"/>
                </a:solidFill>
                <a:cs typeface="Arial" pitchFamily="34" charset="0"/>
              </a:rPr>
              <a:t>Ausgabe</a:t>
            </a:r>
            <a:endParaRPr lang="de-DE" altLang="de-DE" sz="16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1108150" y="3616431"/>
            <a:ext cx="21602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tabLst>
                <a:tab pos="8518525" algn="r"/>
              </a:tabLst>
            </a:pPr>
            <a:r>
              <a:rPr lang="de-DE" altLang="de-DE" sz="2400" dirty="0">
                <a:solidFill>
                  <a:srgbClr val="000000"/>
                </a:solidFill>
                <a:cs typeface="Arial" pitchFamily="34" charset="0"/>
              </a:rPr>
              <a:t>Eingabe</a:t>
            </a:r>
            <a:endParaRPr lang="de-DE" altLang="de-DE" sz="1600" dirty="0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261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Konzepte 5 bis 7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2C5E-A7FB-493F-97D0-67D0EA0FF6D1}" type="slidenum">
              <a:rPr lang="de-DE" altLang="en-US" smtClean="0"/>
              <a:pPr/>
              <a:t>12</a:t>
            </a:fld>
            <a:endParaRPr lang="de-DE" alt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en-US">
                <a:solidFill>
                  <a:srgbClr val="FFFFCC"/>
                </a:solidFill>
              </a:rPr>
              <a:t>CC BY-SA 4.0 T. Hempel</a:t>
            </a:r>
          </a:p>
        </p:txBody>
      </p:sp>
      <p:sp>
        <p:nvSpPr>
          <p:cNvPr id="22" name="Rechteck 21"/>
          <p:cNvSpPr/>
          <p:nvPr/>
        </p:nvSpPr>
        <p:spPr>
          <a:xfrm>
            <a:off x="4719960" y="4621053"/>
            <a:ext cx="38314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dirty="0">
                <a:solidFill>
                  <a:srgbClr val="000000"/>
                </a:solidFill>
                <a:cs typeface="Arial" pitchFamily="34" charset="0"/>
              </a:rPr>
              <a:t>Arithmetische Operationen</a:t>
            </a:r>
            <a:endParaRPr lang="de-DE" dirty="0"/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1550" y="1828676"/>
            <a:ext cx="3729038" cy="2171700"/>
          </a:xfrm>
          <a:prstGeom prst="rect">
            <a:avLst/>
          </a:prstGeom>
        </p:spPr>
      </p:pic>
      <p:sp>
        <p:nvSpPr>
          <p:cNvPr id="24" name="Rechteck 23"/>
          <p:cNvSpPr/>
          <p:nvPr/>
        </p:nvSpPr>
        <p:spPr>
          <a:xfrm>
            <a:off x="6736184" y="1189543"/>
            <a:ext cx="23042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tabLst>
                <a:tab pos="8518525" algn="r"/>
              </a:tabLst>
            </a:pPr>
            <a:r>
              <a:rPr lang="de-DE" altLang="de-DE" sz="2400" dirty="0">
                <a:solidFill>
                  <a:srgbClr val="000000"/>
                </a:solidFill>
                <a:cs typeface="Arial" pitchFamily="34" charset="0"/>
              </a:rPr>
              <a:t>Wertzuweisung</a:t>
            </a:r>
            <a:endParaRPr lang="de-DE" altLang="de-DE" sz="16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615504" y="1160342"/>
            <a:ext cx="3888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tabLst>
                <a:tab pos="8518525" algn="r"/>
              </a:tabLst>
            </a:pPr>
            <a:r>
              <a:rPr lang="de-DE" altLang="de-DE" sz="2400" dirty="0">
                <a:solidFill>
                  <a:srgbClr val="000000"/>
                </a:solidFill>
                <a:cs typeface="Arial" pitchFamily="34" charset="0"/>
              </a:rPr>
              <a:t>Bedingung</a:t>
            </a:r>
          </a:p>
        </p:txBody>
      </p:sp>
      <p:cxnSp>
        <p:nvCxnSpPr>
          <p:cNvPr id="25" name="Gerade Verbindung 24"/>
          <p:cNvCxnSpPr>
            <a:endCxn id="20" idx="2"/>
          </p:cNvCxnSpPr>
          <p:nvPr/>
        </p:nvCxnSpPr>
        <p:spPr bwMode="auto">
          <a:xfrm flipH="1" flipV="1">
            <a:off x="2559720" y="1622006"/>
            <a:ext cx="2033734" cy="66280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Gerade Verbindung 25"/>
          <p:cNvCxnSpPr>
            <a:cxnSpLocks/>
            <a:stCxn id="22" idx="0"/>
          </p:cNvCxnSpPr>
          <p:nvPr/>
        </p:nvCxnSpPr>
        <p:spPr bwMode="auto">
          <a:xfrm flipH="1" flipV="1">
            <a:off x="5800080" y="3120992"/>
            <a:ext cx="835629" cy="1500061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Gerade Verbindung 27"/>
          <p:cNvCxnSpPr>
            <a:stCxn id="14" idx="0"/>
          </p:cNvCxnSpPr>
          <p:nvPr/>
        </p:nvCxnSpPr>
        <p:spPr bwMode="auto">
          <a:xfrm flipV="1">
            <a:off x="5376070" y="1420376"/>
            <a:ext cx="1388699" cy="408301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Rechteck 32"/>
          <p:cNvSpPr/>
          <p:nvPr/>
        </p:nvSpPr>
        <p:spPr>
          <a:xfrm>
            <a:off x="761956" y="2683694"/>
            <a:ext cx="12935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dirty="0">
                <a:solidFill>
                  <a:srgbClr val="000000"/>
                </a:solidFill>
                <a:cs typeface="Arial" pitchFamily="34" charset="0"/>
              </a:rPr>
              <a:t>Variable</a:t>
            </a:r>
            <a:endParaRPr lang="de-DE" dirty="0"/>
          </a:p>
        </p:txBody>
      </p:sp>
      <p:cxnSp>
        <p:nvCxnSpPr>
          <p:cNvPr id="34" name="Gerade Verbindung 33"/>
          <p:cNvCxnSpPr/>
          <p:nvPr/>
        </p:nvCxnSpPr>
        <p:spPr bwMode="auto">
          <a:xfrm flipV="1">
            <a:off x="1990142" y="2353444"/>
            <a:ext cx="2160484" cy="56614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Rechteck 14"/>
          <p:cNvSpPr/>
          <p:nvPr/>
        </p:nvSpPr>
        <p:spPr>
          <a:xfrm>
            <a:off x="7382614" y="2705667"/>
            <a:ext cx="16578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dirty="0">
                <a:solidFill>
                  <a:srgbClr val="000000"/>
                </a:solidFill>
                <a:cs typeface="Arial" pitchFamily="34" charset="0"/>
              </a:rPr>
              <a:t>Zufallszahl</a:t>
            </a:r>
            <a:endParaRPr lang="de-DE" dirty="0"/>
          </a:p>
        </p:txBody>
      </p:sp>
      <p:cxnSp>
        <p:nvCxnSpPr>
          <p:cNvPr id="16" name="Gerade Verbindung 15"/>
          <p:cNvCxnSpPr>
            <a:stCxn id="15" idx="0"/>
          </p:cNvCxnSpPr>
          <p:nvPr/>
        </p:nvCxnSpPr>
        <p:spPr bwMode="auto">
          <a:xfrm flipH="1" flipV="1">
            <a:off x="6164097" y="2041864"/>
            <a:ext cx="2047430" cy="663803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echteck 17">
            <a:extLst>
              <a:ext uri="{FF2B5EF4-FFF2-40B4-BE49-F238E27FC236}">
                <a16:creationId xmlns:a16="http://schemas.microsoft.com/office/drawing/2014/main" id="{77875DEE-5CDB-48C7-BF3F-8758044A87BB}"/>
              </a:ext>
            </a:extLst>
          </p:cNvPr>
          <p:cNvSpPr/>
          <p:nvPr/>
        </p:nvSpPr>
        <p:spPr>
          <a:xfrm>
            <a:off x="1703725" y="4587155"/>
            <a:ext cx="19479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dirty="0">
                <a:solidFill>
                  <a:srgbClr val="000000"/>
                </a:solidFill>
                <a:cs typeface="Arial" pitchFamily="34" charset="0"/>
              </a:rPr>
              <a:t>Zeichenkette</a:t>
            </a:r>
            <a:endParaRPr lang="de-DE" dirty="0"/>
          </a:p>
        </p:txBody>
      </p:sp>
      <p:cxnSp>
        <p:nvCxnSpPr>
          <p:cNvPr id="19" name="Gerade Verbindung 33">
            <a:extLst>
              <a:ext uri="{FF2B5EF4-FFF2-40B4-BE49-F238E27FC236}">
                <a16:creationId xmlns:a16="http://schemas.microsoft.com/office/drawing/2014/main" id="{D6F50F7E-B6B0-41B5-80F4-3962CBEC3D66}"/>
              </a:ext>
            </a:extLst>
          </p:cNvPr>
          <p:cNvCxnSpPr>
            <a:cxnSpLocks/>
          </p:cNvCxnSpPr>
          <p:nvPr/>
        </p:nvCxnSpPr>
        <p:spPr bwMode="auto">
          <a:xfrm flipV="1">
            <a:off x="2559476" y="3651023"/>
            <a:ext cx="1944460" cy="953497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6905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Bedienkompetenzen</a:t>
            </a: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566664A-A2E1-414B-AD97-E4BF6C6A464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/>
              <a:t>Maus/Touch</a:t>
            </a:r>
          </a:p>
          <a:p>
            <a:pPr lvl="1"/>
            <a:r>
              <a:rPr lang="de-DE" dirty="0"/>
              <a:t>Klicken</a:t>
            </a:r>
          </a:p>
          <a:p>
            <a:pPr lvl="1"/>
            <a:r>
              <a:rPr lang="de-DE" dirty="0"/>
              <a:t>Ziehen/Wischen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de-DE" b="1" dirty="0"/>
              <a:t>Tastatur</a:t>
            </a:r>
          </a:p>
          <a:p>
            <a:pPr lvl="1" indent="-342900"/>
            <a:r>
              <a:rPr lang="de-DE" dirty="0"/>
              <a:t>Zeicheneingabe (Text mit Groß-/Kleinschreibung, Sonderzeichen, Zahlen)</a:t>
            </a:r>
          </a:p>
          <a:p>
            <a:pPr lvl="1" indent="-342900"/>
            <a:r>
              <a:rPr lang="de-DE" dirty="0"/>
              <a:t>Eingabekorrektur</a:t>
            </a:r>
          </a:p>
          <a:p>
            <a:pPr lvl="1" indent="-342900"/>
            <a:r>
              <a:rPr lang="de-DE" dirty="0"/>
              <a:t>Cursor und Cursorsteuerung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5CDC70B-E696-4851-81D7-D372FDF7701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/>
              <a:t>Gerät/Oberfläche</a:t>
            </a:r>
          </a:p>
          <a:p>
            <a:pPr lvl="1"/>
            <a:r>
              <a:rPr lang="de-DE" dirty="0"/>
              <a:t>Start/Herunterfahren</a:t>
            </a:r>
          </a:p>
          <a:p>
            <a:pPr lvl="1"/>
            <a:r>
              <a:rPr lang="de-DE" dirty="0"/>
              <a:t>Anmeldung/Abmeldung</a:t>
            </a:r>
          </a:p>
          <a:p>
            <a:pPr lvl="1"/>
            <a:r>
              <a:rPr lang="de-DE" dirty="0"/>
              <a:t>Anwendung starten/beenden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de-DE" b="1" dirty="0"/>
              <a:t>Datenverwaltung</a:t>
            </a:r>
          </a:p>
          <a:p>
            <a:pPr lvl="1"/>
            <a:r>
              <a:rPr lang="de-DE" dirty="0"/>
              <a:t>Datei speichern/bezeichnen</a:t>
            </a:r>
          </a:p>
          <a:p>
            <a:pPr lvl="1"/>
            <a:r>
              <a:rPr lang="de-DE" dirty="0"/>
              <a:t>Datei öffnen</a:t>
            </a:r>
          </a:p>
          <a:p>
            <a:pPr lvl="1"/>
            <a:r>
              <a:rPr lang="de-DE" dirty="0"/>
              <a:t>Datei kopieren</a:t>
            </a:r>
          </a:p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en-US">
                <a:solidFill>
                  <a:srgbClr val="FFFFCC"/>
                </a:solidFill>
              </a:rPr>
              <a:t>CC BY-SA 4.0 T. Hempel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2C5E-A7FB-493F-97D0-67D0EA0FF6D1}" type="slidenum">
              <a:rPr lang="de-DE" altLang="en-US" smtClean="0"/>
              <a:pPr/>
              <a:t>13</a:t>
            </a:fld>
            <a:endParaRPr lang="de-DE" altLang="en-US" dirty="0"/>
          </a:p>
        </p:txBody>
      </p:sp>
    </p:spTree>
    <p:extLst>
      <p:ext uri="{BB962C8B-B14F-4D97-AF65-F5344CB8AC3E}">
        <p14:creationId xmlns:p14="http://schemas.microsoft.com/office/powerpoint/2010/main" val="424086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Klasse 5 – Einstieg (Code.org)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2C5E-A7FB-493F-97D0-67D0EA0FF6D1}" type="slidenum">
              <a:rPr lang="de-DE" altLang="en-US" smtClean="0"/>
              <a:pPr/>
              <a:t>14</a:t>
            </a:fld>
            <a:endParaRPr lang="de-DE" alt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en-US">
                <a:solidFill>
                  <a:srgbClr val="FFFFCC"/>
                </a:solidFill>
              </a:rPr>
              <a:t>CC BY-SA 4.0 T. Hempel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8" t="12841" r="1871" b="20518"/>
          <a:stretch/>
        </p:blipFill>
        <p:spPr bwMode="auto">
          <a:xfrm>
            <a:off x="607089" y="1057300"/>
            <a:ext cx="8928992" cy="42970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71580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Klassen 6/7 – Scratch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2C5E-A7FB-493F-97D0-67D0EA0FF6D1}" type="slidenum">
              <a:rPr lang="de-DE" altLang="en-US" smtClean="0"/>
              <a:pPr/>
              <a:t>15</a:t>
            </a:fld>
            <a:endParaRPr lang="de-DE" alt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en-US">
                <a:solidFill>
                  <a:srgbClr val="FFFFCC"/>
                </a:solidFill>
              </a:rPr>
              <a:t>CC BY-SA 4.0 T. Hempel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DEB0DD3D-909A-495D-8254-130A6DBC232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680"/>
          <a:stretch/>
        </p:blipFill>
        <p:spPr>
          <a:xfrm>
            <a:off x="1318407" y="990399"/>
            <a:ext cx="7523186" cy="4473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82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Material und Anregungen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F745DA1-8B24-4A62-8899-F90A415052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/>
              <a:t>Kostenfrei (Auszug)</a:t>
            </a:r>
          </a:p>
          <a:p>
            <a:pPr>
              <a:lnSpc>
                <a:spcPct val="150000"/>
              </a:lnSpc>
              <a:buFont typeface="Symbol" panose="05050102010706020507" pitchFamily="18" charset="2"/>
              <a:buChar char="-"/>
            </a:pPr>
            <a:r>
              <a:rPr lang="de-DE" dirty="0">
                <a:hlinkClick r:id="rId3"/>
              </a:rPr>
              <a:t>Scratch-Website</a:t>
            </a:r>
            <a:r>
              <a:rPr lang="de-DE" dirty="0"/>
              <a:t> </a:t>
            </a:r>
          </a:p>
          <a:p>
            <a:pPr>
              <a:lnSpc>
                <a:spcPct val="150000"/>
              </a:lnSpc>
              <a:buFont typeface="Symbol" panose="05050102010706020507" pitchFamily="18" charset="2"/>
              <a:buChar char="-"/>
            </a:pPr>
            <a:r>
              <a:rPr lang="de-DE" dirty="0">
                <a:hlinkClick r:id="rId4"/>
              </a:rPr>
              <a:t>PH Schwyz: Unterrichtsmaterial Scratch </a:t>
            </a:r>
            <a:endParaRPr lang="de-DE" dirty="0"/>
          </a:p>
          <a:p>
            <a:pPr>
              <a:lnSpc>
                <a:spcPct val="150000"/>
              </a:lnSpc>
              <a:buFont typeface="Symbol" panose="05050102010706020507" pitchFamily="18" charset="2"/>
              <a:buChar char="-"/>
            </a:pPr>
            <a:r>
              <a:rPr lang="de-DE" dirty="0">
                <a:hlinkClick r:id="rId5"/>
              </a:rPr>
              <a:t>PH Niederösterreich: </a:t>
            </a:r>
            <a:r>
              <a:rPr lang="en-US" dirty="0">
                <a:hlinkClick r:id="rId5"/>
              </a:rPr>
              <a:t>Kreative </a:t>
            </a:r>
            <a:r>
              <a:rPr lang="en-US" dirty="0" err="1">
                <a:hlinkClick r:id="rId5"/>
              </a:rPr>
              <a:t>Informatik</a:t>
            </a:r>
            <a:endParaRPr lang="en-US" dirty="0"/>
          </a:p>
          <a:p>
            <a:pPr>
              <a:lnSpc>
                <a:spcPct val="150000"/>
              </a:lnSpc>
              <a:buFont typeface="Symbol" panose="05050102010706020507" pitchFamily="18" charset="2"/>
              <a:buChar char="-"/>
            </a:pPr>
            <a:r>
              <a:rPr lang="en-US" dirty="0">
                <a:hlinkClick r:id="rId6"/>
              </a:rPr>
              <a:t>ABZ </a:t>
            </a:r>
            <a:r>
              <a:rPr lang="en-US" dirty="0" err="1">
                <a:hlinkClick r:id="rId6"/>
              </a:rPr>
              <a:t>Kinderlabor</a:t>
            </a:r>
            <a:r>
              <a:rPr lang="en-US" dirty="0">
                <a:hlinkClick r:id="rId6"/>
              </a:rPr>
              <a:t>: </a:t>
            </a:r>
            <a:r>
              <a:rPr lang="en-US" dirty="0" err="1">
                <a:hlinkClick r:id="rId6"/>
              </a:rPr>
              <a:t>Unterrichtsmaterial</a:t>
            </a:r>
            <a:r>
              <a:rPr lang="en-US" dirty="0">
                <a:hlinkClick r:id="rId6"/>
              </a:rPr>
              <a:t> Scratch</a:t>
            </a:r>
            <a:endParaRPr lang="en-US" dirty="0"/>
          </a:p>
          <a:p>
            <a:pPr>
              <a:lnSpc>
                <a:spcPct val="150000"/>
              </a:lnSpc>
              <a:buFont typeface="Symbol" panose="05050102010706020507" pitchFamily="18" charset="2"/>
              <a:buChar char="-"/>
            </a:pPr>
            <a:r>
              <a:rPr lang="en-US" dirty="0">
                <a:hlinkClick r:id="rId7"/>
              </a:rPr>
              <a:t>Scratch </a:t>
            </a:r>
            <a:r>
              <a:rPr lang="en-US" dirty="0" err="1">
                <a:hlinkClick r:id="rId7"/>
              </a:rPr>
              <a:t>Codeclub</a:t>
            </a:r>
            <a:r>
              <a:rPr lang="en-US" dirty="0">
                <a:hlinkClick r:id="rId7"/>
              </a:rPr>
              <a:t> </a:t>
            </a:r>
            <a:endParaRPr lang="en-US" dirty="0"/>
          </a:p>
          <a:p>
            <a:pPr>
              <a:lnSpc>
                <a:spcPct val="150000"/>
              </a:lnSpc>
              <a:buFont typeface="Symbol" panose="05050102010706020507" pitchFamily="18" charset="2"/>
              <a:buChar char="-"/>
            </a:pPr>
            <a:r>
              <a:rPr lang="de-DE" dirty="0">
                <a:hlinkClick r:id="rId8"/>
              </a:rPr>
              <a:t>App-Camps</a:t>
            </a:r>
            <a:r>
              <a:rPr lang="de-DE" dirty="0"/>
              <a:t> (Anmeldung erforderlich)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en-US">
                <a:solidFill>
                  <a:srgbClr val="FFFFCC"/>
                </a:solidFill>
              </a:rPr>
              <a:t>CC BY-SA 4.0 T. Hempel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2C5E-A7FB-493F-97D0-67D0EA0FF6D1}" type="slidenum">
              <a:rPr lang="de-DE" altLang="en-US" smtClean="0"/>
              <a:pPr/>
              <a:t>16</a:t>
            </a:fld>
            <a:endParaRPr lang="de-DE" altLang="en-US" dirty="0"/>
          </a:p>
        </p:txBody>
      </p:sp>
    </p:spTree>
    <p:extLst>
      <p:ext uri="{BB962C8B-B14F-4D97-AF65-F5344CB8AC3E}">
        <p14:creationId xmlns:p14="http://schemas.microsoft.com/office/powerpoint/2010/main" val="4223037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Material und Anregungen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F745DA1-8B24-4A62-8899-F90A415052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/>
              <a:t>Kostenpflichtig (Auszug)</a:t>
            </a:r>
          </a:p>
          <a:p>
            <a:pPr>
              <a:lnSpc>
                <a:spcPct val="150000"/>
              </a:lnSpc>
              <a:buFont typeface="Symbol" panose="05050102010706020507" pitchFamily="18" charset="2"/>
              <a:buChar char="-"/>
            </a:pPr>
            <a:r>
              <a:rPr lang="de-DE" dirty="0" err="1"/>
              <a:t>Usborn</a:t>
            </a:r>
            <a:r>
              <a:rPr lang="de-DE" dirty="0"/>
              <a:t> Verlag: Ganz easy programmieren lernen Scratch</a:t>
            </a:r>
          </a:p>
          <a:p>
            <a:pPr>
              <a:lnSpc>
                <a:spcPct val="150000"/>
              </a:lnSpc>
              <a:buFont typeface="Symbol" panose="05050102010706020507" pitchFamily="18" charset="2"/>
              <a:buChar char="-"/>
            </a:pPr>
            <a:r>
              <a:rPr lang="de-DE" dirty="0"/>
              <a:t>Franzis Verlag: Der kleine Programmierer </a:t>
            </a:r>
          </a:p>
          <a:p>
            <a:pPr>
              <a:lnSpc>
                <a:spcPct val="150000"/>
              </a:lnSpc>
              <a:buFont typeface="Symbol" panose="05050102010706020507" pitchFamily="18" charset="2"/>
              <a:buChar char="-"/>
            </a:pPr>
            <a:r>
              <a:rPr lang="en-US" dirty="0" err="1"/>
              <a:t>dpunkt</a:t>
            </a:r>
            <a:r>
              <a:rPr lang="en-US" dirty="0"/>
              <a:t> Verlag: </a:t>
            </a:r>
            <a:r>
              <a:rPr lang="en-US" dirty="0" err="1"/>
              <a:t>Coole</a:t>
            </a:r>
            <a:r>
              <a:rPr lang="en-US" dirty="0"/>
              <a:t> </a:t>
            </a:r>
            <a:r>
              <a:rPr lang="en-US" dirty="0" err="1"/>
              <a:t>Spiele</a:t>
            </a:r>
            <a:r>
              <a:rPr lang="en-US" dirty="0"/>
              <a:t> </a:t>
            </a:r>
            <a:r>
              <a:rPr lang="en-US" dirty="0" err="1"/>
              <a:t>mit</a:t>
            </a:r>
            <a:r>
              <a:rPr lang="en-US" dirty="0"/>
              <a:t> Scratch</a:t>
            </a:r>
          </a:p>
          <a:p>
            <a:pPr>
              <a:lnSpc>
                <a:spcPct val="150000"/>
              </a:lnSpc>
              <a:buFont typeface="Symbol" panose="05050102010706020507" pitchFamily="18" charset="2"/>
              <a:buChar char="-"/>
            </a:pPr>
            <a:r>
              <a:rPr lang="en-US" dirty="0"/>
              <a:t>AOL-Verlag: </a:t>
            </a:r>
            <a:r>
              <a:rPr lang="en-US" dirty="0" err="1"/>
              <a:t>Informatik</a:t>
            </a:r>
            <a:r>
              <a:rPr lang="en-US" dirty="0"/>
              <a:t> </a:t>
            </a:r>
            <a:r>
              <a:rPr lang="en-US" dirty="0" err="1"/>
              <a:t>konkret</a:t>
            </a:r>
            <a:r>
              <a:rPr lang="en-US" dirty="0"/>
              <a:t>: 28 </a:t>
            </a:r>
            <a:r>
              <a:rPr lang="en-US" dirty="0" err="1"/>
              <a:t>Anwendungsbeispiele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en-US">
                <a:solidFill>
                  <a:srgbClr val="FFFFCC"/>
                </a:solidFill>
              </a:rPr>
              <a:t>CC BY-SA 4.0 T. Hempel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2C5E-A7FB-493F-97D0-67D0EA0FF6D1}" type="slidenum">
              <a:rPr lang="de-DE" altLang="en-US" smtClean="0"/>
              <a:pPr/>
              <a:t>17</a:t>
            </a:fld>
            <a:endParaRPr lang="de-DE" altLang="en-US" dirty="0"/>
          </a:p>
        </p:txBody>
      </p:sp>
    </p:spTree>
    <p:extLst>
      <p:ext uri="{BB962C8B-B14F-4D97-AF65-F5344CB8AC3E}">
        <p14:creationId xmlns:p14="http://schemas.microsoft.com/office/powerpoint/2010/main" val="1838648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0079F0A-7058-402F-A579-EB17690C64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Sachanalyse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0AF989F3-6208-484F-A48D-90CDBE048A5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Symbol" panose="05050102010706020507" pitchFamily="18" charset="2"/>
              <a:buChar char="-"/>
            </a:pPr>
            <a:r>
              <a:rPr lang="de-DE" dirty="0"/>
              <a:t>Sinn und Zweck der Programmierung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dirty="0"/>
              <a:t>Informatische Konzepte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dirty="0"/>
              <a:t>Bedienkonzepte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dirty="0"/>
              <a:t>Scratch &amp; Co.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68CE8ECD-9F8E-453C-A665-A19106AEC9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 err="1"/>
              <a:t>Did</a:t>
            </a:r>
            <a:r>
              <a:rPr lang="de-DE" dirty="0"/>
              <a:t>.-</a:t>
            </a:r>
            <a:r>
              <a:rPr lang="de-DE" dirty="0" err="1"/>
              <a:t>meth</a:t>
            </a:r>
            <a:r>
              <a:rPr lang="de-DE" dirty="0"/>
              <a:t>. Überlegungen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10108F4F-46BA-4697-9290-E569AD3F187C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Font typeface="Symbol" panose="05050102010706020507" pitchFamily="18" charset="2"/>
              <a:buChar char="-"/>
            </a:pPr>
            <a:r>
              <a:rPr lang="de-DE" dirty="0"/>
              <a:t>Unterrichtsmaterial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dirty="0"/>
              <a:t>Bücher/Handreichungen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en-US"/>
              <a:t>CC BY-SA 4.0 T. Hempel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2C5E-A7FB-493F-97D0-67D0EA0FF6D1}" type="slidenum">
              <a:rPr lang="de-DE" altLang="en-US" smtClean="0"/>
              <a:pPr/>
              <a:t>2</a:t>
            </a:fld>
            <a:endParaRPr lang="de-DE" altLang="en-US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Aufbau des WS</a:t>
            </a:r>
          </a:p>
        </p:txBody>
      </p:sp>
    </p:spTree>
    <p:extLst>
      <p:ext uri="{BB962C8B-B14F-4D97-AF65-F5344CB8AC3E}">
        <p14:creationId xmlns:p14="http://schemas.microsoft.com/office/powerpoint/2010/main" val="1725469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1427164" y="104511"/>
            <a:ext cx="7947024" cy="652198"/>
          </a:xfrm>
        </p:spPr>
        <p:txBody>
          <a:bodyPr/>
          <a:lstStyle/>
          <a:p>
            <a:r>
              <a:rPr lang="de-DE" dirty="0"/>
              <a:t>Bildung in der digitale Welt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en-US"/>
              <a:t>CC BY-SA 4.0 T. Hempel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2C5E-A7FB-493F-97D0-67D0EA0FF6D1}" type="slidenum">
              <a:rPr lang="de-DE" altLang="en-US" smtClean="0"/>
              <a:pPr/>
              <a:t>3</a:t>
            </a:fld>
            <a:endParaRPr lang="de-DE" altLang="en-US" dirty="0"/>
          </a:p>
        </p:txBody>
      </p:sp>
      <p:pic>
        <p:nvPicPr>
          <p:cNvPr id="7" name="Picture 2" descr="https://www.kmk.org/fileadmin/_processed_/4/3/csm_Deckblatt_Strategie_20069d7e79.gif">
            <a:extLst>
              <a:ext uri="{FF2B5EF4-FFF2-40B4-BE49-F238E27FC236}">
                <a16:creationId xmlns:a16="http://schemas.microsoft.com/office/drawing/2014/main" id="{3DCAECAB-02ED-40DF-B7A9-EBAACA9C4B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480" y="1395816"/>
            <a:ext cx="2520280" cy="35748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7775008F-868F-4CA1-B57A-8463BDEED548}"/>
              </a:ext>
            </a:extLst>
          </p:cNvPr>
          <p:cNvSpPr/>
          <p:nvPr/>
        </p:nvSpPr>
        <p:spPr>
          <a:xfrm>
            <a:off x="3279800" y="1395816"/>
            <a:ext cx="6768752" cy="3347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de-DE" sz="2400" dirty="0">
                <a:solidFill>
                  <a:srgbClr val="006600"/>
                </a:solidFill>
              </a:rPr>
              <a:t>5. Problemlösen und Handeln </a:t>
            </a:r>
          </a:p>
          <a:p>
            <a:pPr algn="l">
              <a:lnSpc>
                <a:spcPct val="150000"/>
              </a:lnSpc>
            </a:pPr>
            <a:r>
              <a:rPr lang="de-DE" sz="2400" dirty="0">
                <a:solidFill>
                  <a:srgbClr val="006600"/>
                </a:solidFill>
              </a:rPr>
              <a:t>[…]</a:t>
            </a:r>
          </a:p>
          <a:p>
            <a:pPr algn="l">
              <a:lnSpc>
                <a:spcPct val="150000"/>
              </a:lnSpc>
            </a:pPr>
            <a:r>
              <a:rPr lang="de-DE" sz="2400" dirty="0">
                <a:solidFill>
                  <a:srgbClr val="006600"/>
                </a:solidFill>
              </a:rPr>
              <a:t>5.2. Werkzeuge bedarfsgerecht einsetzen </a:t>
            </a:r>
          </a:p>
          <a:p>
            <a:pPr algn="l">
              <a:lnSpc>
                <a:spcPct val="150000"/>
              </a:lnSpc>
            </a:pPr>
            <a:r>
              <a:rPr lang="de-DE" sz="2400" dirty="0">
                <a:solidFill>
                  <a:srgbClr val="006600"/>
                </a:solidFill>
              </a:rPr>
              <a:t>[…]</a:t>
            </a:r>
          </a:p>
          <a:p>
            <a:pPr algn="l">
              <a:lnSpc>
                <a:spcPct val="150000"/>
              </a:lnSpc>
            </a:pPr>
            <a:r>
              <a:rPr lang="de-DE" sz="2400" dirty="0">
                <a:solidFill>
                  <a:srgbClr val="006600"/>
                </a:solidFill>
              </a:rPr>
              <a:t>5.4. Digitale Werkzeuge und Medien […] nutzen </a:t>
            </a:r>
          </a:p>
          <a:p>
            <a:pPr algn="l">
              <a:lnSpc>
                <a:spcPct val="150000"/>
              </a:lnSpc>
            </a:pPr>
            <a:r>
              <a:rPr lang="de-DE" sz="2400" dirty="0">
                <a:solidFill>
                  <a:srgbClr val="006600"/>
                </a:solidFill>
              </a:rPr>
              <a:t>5.5. Algorithmen erkennen und formulieren </a:t>
            </a:r>
          </a:p>
        </p:txBody>
      </p:sp>
    </p:spTree>
    <p:extLst>
      <p:ext uri="{BB962C8B-B14F-4D97-AF65-F5344CB8AC3E}">
        <p14:creationId xmlns:p14="http://schemas.microsoft.com/office/powerpoint/2010/main" val="3531494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Dagstuhl</a:t>
            </a:r>
            <a:r>
              <a:rPr lang="de-DE" dirty="0"/>
              <a:t>-Dreieck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en-US"/>
              <a:t>CC BY-SA 4.0 T. Hempel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2C5E-A7FB-493F-97D0-67D0EA0FF6D1}" type="slidenum">
              <a:rPr lang="de-DE" altLang="en-US" smtClean="0"/>
              <a:pPr/>
              <a:t>4</a:t>
            </a:fld>
            <a:endParaRPr lang="de-DE" altLang="en-US" dirty="0"/>
          </a:p>
        </p:txBody>
      </p:sp>
      <p:pic>
        <p:nvPicPr>
          <p:cNvPr id="13" name="Inhaltsplatzhalter 12">
            <a:extLst>
              <a:ext uri="{FF2B5EF4-FFF2-40B4-BE49-F238E27FC236}">
                <a16:creationId xmlns:a16="http://schemas.microsoft.com/office/drawing/2014/main" id="{4E4FF978-BCE1-4677-80CF-3E0E9A81CC0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61718" y="872482"/>
            <a:ext cx="5765129" cy="4793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258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Dagstuhl</a:t>
            </a:r>
            <a:r>
              <a:rPr lang="de-DE" dirty="0"/>
              <a:t>-Dreieck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8FA8D909-F0ED-4585-B6FF-0C5A808BEA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Kinder müssen Technologien nicht nur bedienen, sondern auch selbst Sachen entwickeln und eigene Ideen umsetzen.</a:t>
            </a:r>
          </a:p>
          <a:p>
            <a:pPr marL="0" indent="0" algn="r">
              <a:buNone/>
            </a:pPr>
            <a:r>
              <a:rPr lang="de-DE" dirty="0"/>
              <a:t>Mitch </a:t>
            </a:r>
            <a:r>
              <a:rPr lang="de-DE" dirty="0" err="1"/>
              <a:t>Resnick</a:t>
            </a:r>
            <a:r>
              <a:rPr lang="de-DE" dirty="0"/>
              <a:t> (MIT)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en-US"/>
              <a:t>CC BY-SA 4.0 T. Hempel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2C5E-A7FB-493F-97D0-67D0EA0FF6D1}" type="slidenum">
              <a:rPr lang="de-DE" altLang="en-US" smtClean="0"/>
              <a:pPr/>
              <a:t>5</a:t>
            </a:fld>
            <a:endParaRPr lang="de-DE" altLang="en-US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F5D394A6-BEEF-420E-BD83-108D64738C46}"/>
              </a:ext>
            </a:extLst>
          </p:cNvPr>
          <p:cNvSpPr/>
          <p:nvPr/>
        </p:nvSpPr>
        <p:spPr>
          <a:xfrm>
            <a:off x="1187934" y="3793605"/>
            <a:ext cx="7855570" cy="1305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800" b="1" dirty="0">
                <a:solidFill>
                  <a:srgbClr val="006600"/>
                </a:solidFill>
              </a:rPr>
              <a:t>Konstruktivistische Perspektive:</a:t>
            </a:r>
          </a:p>
          <a:p>
            <a:pPr>
              <a:lnSpc>
                <a:spcPct val="150000"/>
              </a:lnSpc>
            </a:pPr>
            <a:r>
              <a:rPr lang="de-DE" sz="2800" b="1" dirty="0">
                <a:solidFill>
                  <a:srgbClr val="006600"/>
                </a:solidFill>
              </a:rPr>
              <a:t>Wie gestalte oder entwickle ich so etwas?</a:t>
            </a:r>
          </a:p>
        </p:txBody>
      </p:sp>
    </p:spTree>
    <p:extLst>
      <p:ext uri="{BB962C8B-B14F-4D97-AF65-F5344CB8AC3E}">
        <p14:creationId xmlns:p14="http://schemas.microsoft.com/office/powerpoint/2010/main" val="2278295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Blockbasierte Programmierung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en-US"/>
              <a:t>CC BY-SA 4.0 T. Hempel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2C5E-A7FB-493F-97D0-67D0EA0FF6D1}" type="slidenum">
              <a:rPr lang="de-DE" altLang="en-US" smtClean="0"/>
              <a:pPr/>
              <a:t>6</a:t>
            </a:fld>
            <a:endParaRPr lang="de-DE" altLang="en-US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CF8E11F-6F89-4B17-B9A0-8004A0E725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83" y="992271"/>
            <a:ext cx="8953434" cy="4499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766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Blockbasierte Programmierung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en-US"/>
              <a:t>CC BY-SA 4.0 T. Hempel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2C5E-A7FB-493F-97D0-67D0EA0FF6D1}" type="slidenum">
              <a:rPr lang="de-DE" altLang="en-US" smtClean="0"/>
              <a:pPr/>
              <a:t>7</a:t>
            </a:fld>
            <a:endParaRPr lang="de-DE" altLang="en-US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0AF36394-51A6-4FAA-8371-D4C8D3C6D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472" y="1352129"/>
            <a:ext cx="9426501" cy="3888432"/>
          </a:xfrm>
          <a:prstGeom prst="rect">
            <a:avLst/>
          </a:prstGeom>
        </p:spPr>
      </p:pic>
      <p:sp>
        <p:nvSpPr>
          <p:cNvPr id="15" name="Rechteck 14">
            <a:extLst>
              <a:ext uri="{FF2B5EF4-FFF2-40B4-BE49-F238E27FC236}">
                <a16:creationId xmlns:a16="http://schemas.microsoft.com/office/drawing/2014/main" id="{4E815F4A-49AA-4D6E-8DC4-416CD485A644}"/>
              </a:ext>
            </a:extLst>
          </p:cNvPr>
          <p:cNvSpPr/>
          <p:nvPr/>
        </p:nvSpPr>
        <p:spPr bwMode="auto">
          <a:xfrm>
            <a:off x="1839640" y="1489348"/>
            <a:ext cx="7632848" cy="288032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454E97F6-6DDF-49AA-8BE8-11D650F9D83F}"/>
              </a:ext>
            </a:extLst>
          </p:cNvPr>
          <p:cNvSpPr/>
          <p:nvPr/>
        </p:nvSpPr>
        <p:spPr bwMode="auto">
          <a:xfrm>
            <a:off x="1839640" y="2730576"/>
            <a:ext cx="7632848" cy="288032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6A7A9A98-6DE4-44AF-BB28-EB5FCA340886}"/>
              </a:ext>
            </a:extLst>
          </p:cNvPr>
          <p:cNvSpPr/>
          <p:nvPr/>
        </p:nvSpPr>
        <p:spPr bwMode="auto">
          <a:xfrm>
            <a:off x="1839640" y="3954712"/>
            <a:ext cx="7632848" cy="288032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7039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Blockbasierte Programmierung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en-US"/>
              <a:t>CC BY-SA 4.0 T. Hempel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2C5E-A7FB-493F-97D0-67D0EA0FF6D1}" type="slidenum">
              <a:rPr lang="de-DE" altLang="en-US" smtClean="0"/>
              <a:pPr/>
              <a:t>8</a:t>
            </a:fld>
            <a:endParaRPr lang="de-DE" altLang="en-US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2ADB35AE-BBD0-48E6-961E-A9AE01D74A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063" y="1798626"/>
            <a:ext cx="9426502" cy="2657499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63C46025-536F-419B-8689-714F5D185BBC}"/>
              </a:ext>
            </a:extLst>
          </p:cNvPr>
          <p:cNvSpPr/>
          <p:nvPr/>
        </p:nvSpPr>
        <p:spPr bwMode="auto">
          <a:xfrm>
            <a:off x="1839640" y="1976312"/>
            <a:ext cx="7632848" cy="288032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A486A73-023F-41BF-B48A-2ABA573B56B7}"/>
              </a:ext>
            </a:extLst>
          </p:cNvPr>
          <p:cNvSpPr/>
          <p:nvPr/>
        </p:nvSpPr>
        <p:spPr bwMode="auto">
          <a:xfrm>
            <a:off x="1839640" y="3208994"/>
            <a:ext cx="7632848" cy="288032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206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Konzepte 5 bis 7</a:t>
            </a:r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921E973E-D60A-4DD9-9E02-2398CD6EFA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pPr>
              <a:buFont typeface="Symbol" panose="05050102010706020507" pitchFamily="18" charset="2"/>
              <a:buChar char="-"/>
            </a:pPr>
            <a:r>
              <a:rPr lang="de-DE" dirty="0"/>
              <a:t>Algorithmus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dirty="0"/>
              <a:t>Befehl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dirty="0"/>
              <a:t>Sequenz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dirty="0"/>
              <a:t>Bedingung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dirty="0"/>
              <a:t>Wiederholung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dirty="0"/>
              <a:t>Verzweigung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dirty="0"/>
              <a:t>Variable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dirty="0"/>
              <a:t>(Liste)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dirty="0"/>
              <a:t>Zufall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dirty="0"/>
              <a:t>Parameter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dirty="0"/>
              <a:t>Ereignisse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dirty="0"/>
              <a:t>(Nachricht)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dirty="0"/>
              <a:t>(Nebenläufigkeit)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dirty="0"/>
              <a:t>Fehler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dirty="0"/>
              <a:t>Datentypen: Zahl, Zeichenkette, Wahrheitswert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dirty="0"/>
              <a:t>(Funktion/Unterprogramm)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en-US">
                <a:solidFill>
                  <a:srgbClr val="FFFFCC"/>
                </a:solidFill>
              </a:rPr>
              <a:t>CC BY-SA 4.0 T. Hempel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2C5E-A7FB-493F-97D0-67D0EA0FF6D1}" type="slidenum">
              <a:rPr lang="de-DE" altLang="en-US" smtClean="0"/>
              <a:pPr/>
              <a:t>9</a:t>
            </a:fld>
            <a:endParaRPr lang="de-DE" altLang="en-US" dirty="0"/>
          </a:p>
        </p:txBody>
      </p:sp>
    </p:spTree>
    <p:extLst>
      <p:ext uri="{BB962C8B-B14F-4D97-AF65-F5344CB8AC3E}">
        <p14:creationId xmlns:p14="http://schemas.microsoft.com/office/powerpoint/2010/main" val="1037188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>
</file>

<file path=ppt/theme/theme1.xml><?xml version="1.0" encoding="utf-8"?>
<a:theme xmlns:a="http://schemas.openxmlformats.org/drawingml/2006/main" name="Hempel_Kopf_Fuß">
  <a:themeElements>
    <a:clrScheme name="Netzwerk 14">
      <a:dk1>
        <a:srgbClr val="808080"/>
      </a:dk1>
      <a:lt1>
        <a:srgbClr val="FFFFCC"/>
      </a:lt1>
      <a:dk2>
        <a:srgbClr val="29527B"/>
      </a:dk2>
      <a:lt2>
        <a:srgbClr val="FFFFFF"/>
      </a:lt2>
      <a:accent1>
        <a:srgbClr val="CCCC00"/>
      </a:accent1>
      <a:accent2>
        <a:srgbClr val="669999"/>
      </a:accent2>
      <a:accent3>
        <a:srgbClr val="ACB3BF"/>
      </a:accent3>
      <a:accent4>
        <a:srgbClr val="DADAAE"/>
      </a:accent4>
      <a:accent5>
        <a:srgbClr val="E2E2AA"/>
      </a:accent5>
      <a:accent6>
        <a:srgbClr val="5C8A8A"/>
      </a:accent6>
      <a:hlink>
        <a:srgbClr val="003300"/>
      </a:hlink>
      <a:folHlink>
        <a:srgbClr val="006600"/>
      </a:folHlink>
    </a:clrScheme>
    <a:fontScheme name="Netzwe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12700" cap="sq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12700" cap="sq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etzwe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zwe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zwe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zwe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zwe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zwe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zwe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zwe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zwe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zwe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zwerk 11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FF6600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zwerk 12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FF9933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zwerk 13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003300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zwerk 14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003300"/>
        </a:hlink>
        <a:folHlink>
          <a:srgbClr val="006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0</TotalTime>
  <Words>518</Words>
  <Application>Microsoft Office PowerPoint</Application>
  <PresentationFormat>Benutzerdefiniert</PresentationFormat>
  <Paragraphs>169</Paragraphs>
  <Slides>17</Slides>
  <Notes>17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2" baseType="lpstr">
      <vt:lpstr>Arial</vt:lpstr>
      <vt:lpstr>Symbol</vt:lpstr>
      <vt:lpstr>Times New Roman</vt:lpstr>
      <vt:lpstr>Wingdings</vt:lpstr>
      <vt:lpstr>Hempel_Kopf_Fuß</vt:lpstr>
      <vt:lpstr>Blockbasierte Programmierung mit Scratch für Einsteiger</vt:lpstr>
      <vt:lpstr>Aufbau des WS</vt:lpstr>
      <vt:lpstr>Bildung in der digitale Welt</vt:lpstr>
      <vt:lpstr>Dagstuhl-Dreieck</vt:lpstr>
      <vt:lpstr>Dagstuhl-Dreieck</vt:lpstr>
      <vt:lpstr>Blockbasierte Programmierung</vt:lpstr>
      <vt:lpstr>Blockbasierte Programmierung</vt:lpstr>
      <vt:lpstr>Blockbasierte Programmierung</vt:lpstr>
      <vt:lpstr>Konzepte 5 bis 7</vt:lpstr>
      <vt:lpstr>Konzepte 5 bis 7</vt:lpstr>
      <vt:lpstr>Konzepte 5 bis 7</vt:lpstr>
      <vt:lpstr>Konzepte 5 bis 7</vt:lpstr>
      <vt:lpstr>Bedienkompetenzen</vt:lpstr>
      <vt:lpstr>Klasse 5 – Einstieg (Code.org) </vt:lpstr>
      <vt:lpstr>Klassen 6/7 – Scratch </vt:lpstr>
      <vt:lpstr>Material und Anregungen</vt:lpstr>
      <vt:lpstr>Material und Anregungen</vt:lpstr>
    </vt:vector>
  </TitlesOfParts>
  <Company>Tino Hempel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Modellschule und  Medienkonzept  Tino Hempel</dc:title>
  <dc:subject>Word für Zentralaufgaben</dc:subject>
  <dc:creator>Tino Hempel</dc:creator>
  <cp:lastModifiedBy>Tino Hempel</cp:lastModifiedBy>
  <cp:revision>589</cp:revision>
  <cp:lastPrinted>2017-01-21T15:52:23Z</cp:lastPrinted>
  <dcterms:created xsi:type="dcterms:W3CDTF">2002-12-22T11:09:17Z</dcterms:created>
  <dcterms:modified xsi:type="dcterms:W3CDTF">2019-09-02T17:52:30Z</dcterms:modified>
</cp:coreProperties>
</file>