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8"/>
  </p:notesMasterIdLst>
  <p:sldIdLst>
    <p:sldId id="256" r:id="rId4"/>
    <p:sldId id="314" r:id="rId5"/>
    <p:sldId id="261" r:id="rId6"/>
    <p:sldId id="264" r:id="rId7"/>
    <p:sldId id="305" r:id="rId8"/>
    <p:sldId id="306" r:id="rId9"/>
    <p:sldId id="307" r:id="rId10"/>
    <p:sldId id="308" r:id="rId11"/>
    <p:sldId id="313" r:id="rId12"/>
    <p:sldId id="271" r:id="rId13"/>
    <p:sldId id="309" r:id="rId14"/>
    <p:sldId id="310" r:id="rId15"/>
    <p:sldId id="312" r:id="rId16"/>
    <p:sldId id="262" r:id="rId1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85C5A89-EDA6-4012-BFCA-4F58321727C6}">
          <p14:sldIdLst>
            <p14:sldId id="256"/>
            <p14:sldId id="314"/>
            <p14:sldId id="261"/>
            <p14:sldId id="264"/>
            <p14:sldId id="305"/>
            <p14:sldId id="306"/>
            <p14:sldId id="307"/>
            <p14:sldId id="308"/>
            <p14:sldId id="313"/>
            <p14:sldId id="271"/>
            <p14:sldId id="309"/>
            <p14:sldId id="310"/>
            <p14:sldId id="312"/>
            <p14:sldId id="262"/>
          </p14:sldIdLst>
        </p14:section>
        <p14:section name="Abschnitt ohne Titel" id="{FAB7BDD2-788D-4E26-8E11-33660DE30F5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8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60" autoAdjust="0"/>
    <p:restoredTop sz="95370" autoAdjust="0"/>
  </p:normalViewPr>
  <p:slideViewPr>
    <p:cSldViewPr>
      <p:cViewPr varScale="1">
        <p:scale>
          <a:sx n="96" d="100"/>
          <a:sy n="96" d="100"/>
        </p:scale>
        <p:origin x="1014" y="84"/>
      </p:cViewPr>
      <p:guideLst>
        <p:guide orient="horz" pos="1620"/>
        <p:guide pos="2880"/>
        <p:guide orient="horz" pos="18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89311-B830-475E-80F1-E166C91F26EF}" type="datetimeFigureOut">
              <a:rPr lang="en-US" smtClean="0"/>
              <a:t>9/18/2018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94226-DCFC-4059-B351-D1AEFFD67F2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528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Codierung eher</a:t>
            </a:r>
            <a:r>
              <a:rPr lang="de-DE" baseline="0" dirty="0" smtClean="0"/>
              <a:t> zwischen Kryptografie und </a:t>
            </a:r>
            <a:r>
              <a:rPr lang="de-DE" baseline="0" dirty="0" err="1" smtClean="0"/>
              <a:t>Steganografie</a:t>
            </a:r>
            <a:r>
              <a:rPr lang="de-DE" baseline="0" dirty="0" smtClean="0"/>
              <a:t>?!</a:t>
            </a:r>
            <a:br>
              <a:rPr lang="de-DE" baseline="0" dirty="0" smtClean="0"/>
            </a:br>
            <a:r>
              <a:rPr lang="de-DE" baseline="0" dirty="0" smtClean="0">
                <a:sym typeface="Wingdings" panose="05000000000000000000" pitchFamily="2" charset="2"/>
              </a:rPr>
              <a:t></a:t>
            </a:r>
            <a:r>
              <a:rPr lang="de-DE" baseline="0" dirty="0" smtClean="0"/>
              <a:t>Geht </a:t>
            </a:r>
            <a:r>
              <a:rPr lang="de-DE" baseline="0" dirty="0" smtClean="0"/>
              <a:t>nicht um Geheimhaltung sondern eher der Überführung in andere Darstellungsform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4226-DCFC-4059-B351-D1AEFFD67F2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429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Pro-</a:t>
            </a:r>
            <a:r>
              <a:rPr lang="de-DE" baseline="0" dirty="0" smtClean="0"/>
              <a:t> und Contra Verfahren erklären und diskutieren lassen ! Dann Übergang schaffen zum asymmetrischen </a:t>
            </a:r>
            <a:br>
              <a:rPr lang="de-DE" baseline="0" dirty="0" smtClean="0"/>
            </a:br>
            <a:r>
              <a:rPr lang="de-DE" baseline="0" dirty="0" smtClean="0"/>
              <a:t>Notwendigkeit der Asymmetrische.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4226-DCFC-4059-B351-D1AEFFD67F2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166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Warum</a:t>
            </a:r>
            <a:r>
              <a:rPr lang="de-DE" baseline="0" dirty="0" smtClean="0"/>
              <a:t> ist symmetrisches Verfahren nicht mehr aktuell sondern wird asymmetrisches benutzt</a:t>
            </a:r>
            <a:r>
              <a:rPr lang="de-DE" baseline="0" dirty="0" smtClean="0"/>
              <a:t>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4226-DCFC-4059-B351-D1AEFFD67F2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56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363838"/>
            <a:ext cx="9144000" cy="144016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50000">
                <a:schemeClr val="bg1">
                  <a:alpha val="88000"/>
                </a:schemeClr>
              </a:gs>
              <a:gs pos="100000">
                <a:schemeClr val="bg1">
                  <a:alpha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625257"/>
            <a:ext cx="9144000" cy="47811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FREE PPT TEMPLATES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103374"/>
            <a:ext cx="9144000" cy="47744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045692"/>
            <a:ext cx="9153525" cy="2097807"/>
          </a:xfrm>
          <a:custGeom>
            <a:avLst/>
            <a:gdLst>
              <a:gd name="connsiteX0" fmla="*/ 0 w 9144000"/>
              <a:gd name="connsiteY0" fmla="*/ 0 h 1059582"/>
              <a:gd name="connsiteX1" fmla="*/ 9144000 w 9144000"/>
              <a:gd name="connsiteY1" fmla="*/ 0 h 1059582"/>
              <a:gd name="connsiteX2" fmla="*/ 9144000 w 9144000"/>
              <a:gd name="connsiteY2" fmla="*/ 1059582 h 1059582"/>
              <a:gd name="connsiteX3" fmla="*/ 0 w 9144000"/>
              <a:gd name="connsiteY3" fmla="*/ 1059582 h 1059582"/>
              <a:gd name="connsiteX4" fmla="*/ 0 w 9144000"/>
              <a:gd name="connsiteY4" fmla="*/ 0 h 1059582"/>
              <a:gd name="connsiteX0" fmla="*/ 0 w 9153525"/>
              <a:gd name="connsiteY0" fmla="*/ 1038225 h 2097807"/>
              <a:gd name="connsiteX1" fmla="*/ 9153525 w 9153525"/>
              <a:gd name="connsiteY1" fmla="*/ 0 h 2097807"/>
              <a:gd name="connsiteX2" fmla="*/ 9144000 w 9153525"/>
              <a:gd name="connsiteY2" fmla="*/ 2097807 h 2097807"/>
              <a:gd name="connsiteX3" fmla="*/ 0 w 9153525"/>
              <a:gd name="connsiteY3" fmla="*/ 2097807 h 2097807"/>
              <a:gd name="connsiteX4" fmla="*/ 0 w 9153525"/>
              <a:gd name="connsiteY4" fmla="*/ 1038225 h 2097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525" h="2097807">
                <a:moveTo>
                  <a:pt x="0" y="1038225"/>
                </a:moveTo>
                <a:lnTo>
                  <a:pt x="9153525" y="0"/>
                </a:lnTo>
                <a:lnTo>
                  <a:pt x="9144000" y="2097807"/>
                </a:lnTo>
                <a:lnTo>
                  <a:pt x="0" y="2097807"/>
                </a:lnTo>
                <a:lnTo>
                  <a:pt x="0" y="103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14344"/>
            <a:ext cx="3816424" cy="366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71160" y="1374774"/>
            <a:ext cx="3455535" cy="23237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strike="noStrik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2941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39426" y="3075998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235891" y="3075998"/>
            <a:ext cx="2862064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890886" y="3075998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5094420" y="3075998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439426" y="1275606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6890886" y="1275606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3590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44208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444208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986213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986213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73148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Frame 3"/>
          <p:cNvSpPr/>
          <p:nvPr userDrawn="1"/>
        </p:nvSpPr>
        <p:spPr>
          <a:xfrm>
            <a:off x="540000" y="2427734"/>
            <a:ext cx="2591840" cy="2175766"/>
          </a:xfrm>
          <a:prstGeom prst="frame">
            <a:avLst>
              <a:gd name="adj1" fmla="val 15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Frame 4"/>
          <p:cNvSpPr/>
          <p:nvPr userDrawn="1"/>
        </p:nvSpPr>
        <p:spPr>
          <a:xfrm>
            <a:off x="3276080" y="2427734"/>
            <a:ext cx="2591840" cy="2175766"/>
          </a:xfrm>
          <a:prstGeom prst="frame">
            <a:avLst>
              <a:gd name="adj1" fmla="val 157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 userDrawn="1"/>
        </p:nvSpPr>
        <p:spPr>
          <a:xfrm>
            <a:off x="6012160" y="2427734"/>
            <a:ext cx="2591840" cy="2175766"/>
          </a:xfrm>
          <a:prstGeom prst="frame">
            <a:avLst>
              <a:gd name="adj1" fmla="val 15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3718" y="1498354"/>
            <a:ext cx="2164404" cy="18654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483054" y="1498354"/>
            <a:ext cx="2164404" cy="18654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225878" y="1498354"/>
            <a:ext cx="2164404" cy="18654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63757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755576" y="466625"/>
            <a:ext cx="7620148" cy="421284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75856" y="0"/>
            <a:ext cx="259228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5394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411510"/>
            <a:ext cx="6444208" cy="43204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9F2EC2D3-607F-4842-8AB5-DAC56E382FA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35622" y="195487"/>
            <a:ext cx="6120680" cy="4752526"/>
          </a:xfrm>
          <a:custGeom>
            <a:avLst/>
            <a:gdLst>
              <a:gd name="connsiteX0" fmla="*/ 2088232 w 6120680"/>
              <a:gd name="connsiteY0" fmla="*/ 0 h 4752526"/>
              <a:gd name="connsiteX1" fmla="*/ 4032448 w 6120680"/>
              <a:gd name="connsiteY1" fmla="*/ 0 h 4752526"/>
              <a:gd name="connsiteX2" fmla="*/ 4032448 w 6120680"/>
              <a:gd name="connsiteY2" fmla="*/ 4752526 h 4752526"/>
              <a:gd name="connsiteX3" fmla="*/ 2088232 w 6120680"/>
              <a:gd name="connsiteY3" fmla="*/ 4752526 h 4752526"/>
              <a:gd name="connsiteX4" fmla="*/ 0 w 6120680"/>
              <a:gd name="connsiteY4" fmla="*/ 0 h 4752526"/>
              <a:gd name="connsiteX5" fmla="*/ 1944216 w 6120680"/>
              <a:gd name="connsiteY5" fmla="*/ 0 h 4752526"/>
              <a:gd name="connsiteX6" fmla="*/ 1944216 w 6120680"/>
              <a:gd name="connsiteY6" fmla="*/ 4752526 h 4752526"/>
              <a:gd name="connsiteX7" fmla="*/ 0 w 6120680"/>
              <a:gd name="connsiteY7" fmla="*/ 4752526 h 4752526"/>
              <a:gd name="connsiteX8" fmla="*/ 4176464 w 6120680"/>
              <a:gd name="connsiteY8" fmla="*/ 0 h 4752526"/>
              <a:gd name="connsiteX9" fmla="*/ 6120680 w 6120680"/>
              <a:gd name="connsiteY9" fmla="*/ 0 h 4752526"/>
              <a:gd name="connsiteX10" fmla="*/ 6120680 w 6120680"/>
              <a:gd name="connsiteY10" fmla="*/ 4752526 h 4752526"/>
              <a:gd name="connsiteX11" fmla="*/ 4176464 w 6120680"/>
              <a:gd name="connsiteY11" fmla="*/ 4752526 h 475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120680" h="4752526">
                <a:moveTo>
                  <a:pt x="2088232" y="0"/>
                </a:moveTo>
                <a:lnTo>
                  <a:pt x="4032448" y="0"/>
                </a:lnTo>
                <a:lnTo>
                  <a:pt x="4032448" y="4752526"/>
                </a:lnTo>
                <a:lnTo>
                  <a:pt x="2088232" y="4752526"/>
                </a:lnTo>
                <a:close/>
                <a:moveTo>
                  <a:pt x="0" y="0"/>
                </a:moveTo>
                <a:lnTo>
                  <a:pt x="1944216" y="0"/>
                </a:lnTo>
                <a:lnTo>
                  <a:pt x="1944216" y="4752526"/>
                </a:lnTo>
                <a:lnTo>
                  <a:pt x="0" y="4752526"/>
                </a:lnTo>
                <a:close/>
                <a:moveTo>
                  <a:pt x="4176464" y="0"/>
                </a:moveTo>
                <a:lnTo>
                  <a:pt x="6120680" y="0"/>
                </a:lnTo>
                <a:lnTo>
                  <a:pt x="6120680" y="4752526"/>
                </a:lnTo>
                <a:lnTo>
                  <a:pt x="4176464" y="47525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3843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1579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60440" y="267494"/>
            <a:ext cx="3294112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308472" y="1851670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742552" y="3435846"/>
            <a:ext cx="307792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960440" y="1851670"/>
            <a:ext cx="172819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5742552" y="1851099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7308472" y="267494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323528" y="267494"/>
            <a:ext cx="3273112" cy="46805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5949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 userDrawn="1"/>
        </p:nvSpPr>
        <p:spPr>
          <a:xfrm>
            <a:off x="395536" y="1131589"/>
            <a:ext cx="2808312" cy="3649171"/>
          </a:xfrm>
          <a:prstGeom prst="roundRect">
            <a:avLst>
              <a:gd name="adj" fmla="val 34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531932" y="1238201"/>
            <a:ext cx="2563041" cy="3349772"/>
            <a:chOff x="531932" y="1238201"/>
            <a:chExt cx="2563041" cy="3349772"/>
          </a:xfrm>
        </p:grpSpPr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Rounded Rectangle 10"/>
          <p:cNvSpPr/>
          <p:nvPr userDrawn="1"/>
        </p:nvSpPr>
        <p:spPr>
          <a:xfrm>
            <a:off x="3419872" y="1143150"/>
            <a:ext cx="5544616" cy="3649171"/>
          </a:xfrm>
          <a:prstGeom prst="roundRect">
            <a:avLst>
              <a:gd name="adj" fmla="val 34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264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925" y="636207"/>
            <a:ext cx="4655223" cy="3951767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11710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278777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691680" y="1843719"/>
            <a:ext cx="7452320" cy="1440160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60440" y="2181679"/>
            <a:ext cx="518356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60440" y="2655255"/>
            <a:ext cx="518356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17545"/>
            <a:ext cx="3151673" cy="267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91680" y="123478"/>
            <a:ext cx="745232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691680" y="699542"/>
            <a:ext cx="745232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771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-2398" y="55552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2398" y="113159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5081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-2398" y="55552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2398" y="113159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552185" y="1599886"/>
            <a:ext cx="1944000" cy="21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7514" y="1742290"/>
            <a:ext cx="1730767" cy="1909596"/>
          </a:xfrm>
          <a:custGeom>
            <a:avLst/>
            <a:gdLst>
              <a:gd name="connsiteX0" fmla="*/ 0 w 1728191"/>
              <a:gd name="connsiteY0" fmla="*/ 0 h 1908000"/>
              <a:gd name="connsiteX1" fmla="*/ 1728191 w 1728191"/>
              <a:gd name="connsiteY1" fmla="*/ 0 h 1908000"/>
              <a:gd name="connsiteX2" fmla="*/ 1728191 w 1728191"/>
              <a:gd name="connsiteY2" fmla="*/ 1908000 h 1908000"/>
              <a:gd name="connsiteX3" fmla="*/ 0 w 1728191"/>
              <a:gd name="connsiteY3" fmla="*/ 1908000 h 1908000"/>
              <a:gd name="connsiteX4" fmla="*/ 0 w 1728191"/>
              <a:gd name="connsiteY4" fmla="*/ 0 h 1908000"/>
              <a:gd name="connsiteX0" fmla="*/ 0 w 1728191"/>
              <a:gd name="connsiteY0" fmla="*/ 1596 h 1909596"/>
              <a:gd name="connsiteX1" fmla="*/ 301499 w 1728191"/>
              <a:gd name="connsiteY1" fmla="*/ 0 h 1909596"/>
              <a:gd name="connsiteX2" fmla="*/ 1728191 w 1728191"/>
              <a:gd name="connsiteY2" fmla="*/ 1596 h 1909596"/>
              <a:gd name="connsiteX3" fmla="*/ 1728191 w 1728191"/>
              <a:gd name="connsiteY3" fmla="*/ 1909596 h 1909596"/>
              <a:gd name="connsiteX4" fmla="*/ 0 w 1728191"/>
              <a:gd name="connsiteY4" fmla="*/ 1909596 h 1909596"/>
              <a:gd name="connsiteX5" fmla="*/ 0 w 1728191"/>
              <a:gd name="connsiteY5" fmla="*/ 1596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2576 w 1730767"/>
              <a:gd name="connsiteY4" fmla="*/ 1909596 h 1909596"/>
              <a:gd name="connsiteX5" fmla="*/ 0 w 1730767"/>
              <a:gd name="connsiteY5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579897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0767" h="1909596">
                <a:moveTo>
                  <a:pt x="0" y="308113"/>
                </a:moveTo>
                <a:lnTo>
                  <a:pt x="304075" y="0"/>
                </a:lnTo>
                <a:lnTo>
                  <a:pt x="1730767" y="1596"/>
                </a:lnTo>
                <a:lnTo>
                  <a:pt x="1730767" y="1579897"/>
                </a:lnTo>
                <a:lnTo>
                  <a:pt x="1401355" y="1906073"/>
                </a:lnTo>
                <a:lnTo>
                  <a:pt x="2576" y="1909596"/>
                </a:lnTo>
                <a:cubicBezTo>
                  <a:pt x="1717" y="1375768"/>
                  <a:pt x="859" y="841941"/>
                  <a:pt x="0" y="3081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2582135" y="1599886"/>
            <a:ext cx="1944000" cy="21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687893" y="1742290"/>
            <a:ext cx="1730767" cy="1909596"/>
          </a:xfrm>
          <a:custGeom>
            <a:avLst/>
            <a:gdLst>
              <a:gd name="connsiteX0" fmla="*/ 0 w 1728191"/>
              <a:gd name="connsiteY0" fmla="*/ 0 h 1908000"/>
              <a:gd name="connsiteX1" fmla="*/ 1728191 w 1728191"/>
              <a:gd name="connsiteY1" fmla="*/ 0 h 1908000"/>
              <a:gd name="connsiteX2" fmla="*/ 1728191 w 1728191"/>
              <a:gd name="connsiteY2" fmla="*/ 1908000 h 1908000"/>
              <a:gd name="connsiteX3" fmla="*/ 0 w 1728191"/>
              <a:gd name="connsiteY3" fmla="*/ 1908000 h 1908000"/>
              <a:gd name="connsiteX4" fmla="*/ 0 w 1728191"/>
              <a:gd name="connsiteY4" fmla="*/ 0 h 1908000"/>
              <a:gd name="connsiteX0" fmla="*/ 0 w 1728191"/>
              <a:gd name="connsiteY0" fmla="*/ 1596 h 1909596"/>
              <a:gd name="connsiteX1" fmla="*/ 301499 w 1728191"/>
              <a:gd name="connsiteY1" fmla="*/ 0 h 1909596"/>
              <a:gd name="connsiteX2" fmla="*/ 1728191 w 1728191"/>
              <a:gd name="connsiteY2" fmla="*/ 1596 h 1909596"/>
              <a:gd name="connsiteX3" fmla="*/ 1728191 w 1728191"/>
              <a:gd name="connsiteY3" fmla="*/ 1909596 h 1909596"/>
              <a:gd name="connsiteX4" fmla="*/ 0 w 1728191"/>
              <a:gd name="connsiteY4" fmla="*/ 1909596 h 1909596"/>
              <a:gd name="connsiteX5" fmla="*/ 0 w 1728191"/>
              <a:gd name="connsiteY5" fmla="*/ 1596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2576 w 1730767"/>
              <a:gd name="connsiteY4" fmla="*/ 1909596 h 1909596"/>
              <a:gd name="connsiteX5" fmla="*/ 0 w 1730767"/>
              <a:gd name="connsiteY5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579897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0767" h="1909596">
                <a:moveTo>
                  <a:pt x="0" y="308113"/>
                </a:moveTo>
                <a:lnTo>
                  <a:pt x="304075" y="0"/>
                </a:lnTo>
                <a:lnTo>
                  <a:pt x="1730767" y="1596"/>
                </a:lnTo>
                <a:lnTo>
                  <a:pt x="1730767" y="1579897"/>
                </a:lnTo>
                <a:lnTo>
                  <a:pt x="1401355" y="1906073"/>
                </a:lnTo>
                <a:lnTo>
                  <a:pt x="2576" y="1909596"/>
                </a:lnTo>
                <a:cubicBezTo>
                  <a:pt x="1717" y="1375768"/>
                  <a:pt x="859" y="841941"/>
                  <a:pt x="0" y="3081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612085" y="1599886"/>
            <a:ext cx="1944000" cy="21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18272" y="1742290"/>
            <a:ext cx="1730767" cy="1909596"/>
          </a:xfrm>
          <a:custGeom>
            <a:avLst/>
            <a:gdLst>
              <a:gd name="connsiteX0" fmla="*/ 0 w 1728191"/>
              <a:gd name="connsiteY0" fmla="*/ 0 h 1908000"/>
              <a:gd name="connsiteX1" fmla="*/ 1728191 w 1728191"/>
              <a:gd name="connsiteY1" fmla="*/ 0 h 1908000"/>
              <a:gd name="connsiteX2" fmla="*/ 1728191 w 1728191"/>
              <a:gd name="connsiteY2" fmla="*/ 1908000 h 1908000"/>
              <a:gd name="connsiteX3" fmla="*/ 0 w 1728191"/>
              <a:gd name="connsiteY3" fmla="*/ 1908000 h 1908000"/>
              <a:gd name="connsiteX4" fmla="*/ 0 w 1728191"/>
              <a:gd name="connsiteY4" fmla="*/ 0 h 1908000"/>
              <a:gd name="connsiteX0" fmla="*/ 0 w 1728191"/>
              <a:gd name="connsiteY0" fmla="*/ 1596 h 1909596"/>
              <a:gd name="connsiteX1" fmla="*/ 301499 w 1728191"/>
              <a:gd name="connsiteY1" fmla="*/ 0 h 1909596"/>
              <a:gd name="connsiteX2" fmla="*/ 1728191 w 1728191"/>
              <a:gd name="connsiteY2" fmla="*/ 1596 h 1909596"/>
              <a:gd name="connsiteX3" fmla="*/ 1728191 w 1728191"/>
              <a:gd name="connsiteY3" fmla="*/ 1909596 h 1909596"/>
              <a:gd name="connsiteX4" fmla="*/ 0 w 1728191"/>
              <a:gd name="connsiteY4" fmla="*/ 1909596 h 1909596"/>
              <a:gd name="connsiteX5" fmla="*/ 0 w 1728191"/>
              <a:gd name="connsiteY5" fmla="*/ 1596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2576 w 1730767"/>
              <a:gd name="connsiteY4" fmla="*/ 1909596 h 1909596"/>
              <a:gd name="connsiteX5" fmla="*/ 0 w 1730767"/>
              <a:gd name="connsiteY5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579897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0767" h="1909596">
                <a:moveTo>
                  <a:pt x="0" y="308113"/>
                </a:moveTo>
                <a:lnTo>
                  <a:pt x="304075" y="0"/>
                </a:lnTo>
                <a:lnTo>
                  <a:pt x="1730767" y="1596"/>
                </a:lnTo>
                <a:lnTo>
                  <a:pt x="1730767" y="1579897"/>
                </a:lnTo>
                <a:lnTo>
                  <a:pt x="1401355" y="1906073"/>
                </a:lnTo>
                <a:lnTo>
                  <a:pt x="2576" y="1909596"/>
                </a:lnTo>
                <a:cubicBezTo>
                  <a:pt x="1717" y="1375768"/>
                  <a:pt x="859" y="841941"/>
                  <a:pt x="0" y="3081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6642034" y="1599886"/>
            <a:ext cx="1944000" cy="219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748651" y="1742290"/>
            <a:ext cx="1730767" cy="1909596"/>
          </a:xfrm>
          <a:custGeom>
            <a:avLst/>
            <a:gdLst>
              <a:gd name="connsiteX0" fmla="*/ 0 w 1728191"/>
              <a:gd name="connsiteY0" fmla="*/ 0 h 1908000"/>
              <a:gd name="connsiteX1" fmla="*/ 1728191 w 1728191"/>
              <a:gd name="connsiteY1" fmla="*/ 0 h 1908000"/>
              <a:gd name="connsiteX2" fmla="*/ 1728191 w 1728191"/>
              <a:gd name="connsiteY2" fmla="*/ 1908000 h 1908000"/>
              <a:gd name="connsiteX3" fmla="*/ 0 w 1728191"/>
              <a:gd name="connsiteY3" fmla="*/ 1908000 h 1908000"/>
              <a:gd name="connsiteX4" fmla="*/ 0 w 1728191"/>
              <a:gd name="connsiteY4" fmla="*/ 0 h 1908000"/>
              <a:gd name="connsiteX0" fmla="*/ 0 w 1728191"/>
              <a:gd name="connsiteY0" fmla="*/ 1596 h 1909596"/>
              <a:gd name="connsiteX1" fmla="*/ 301499 w 1728191"/>
              <a:gd name="connsiteY1" fmla="*/ 0 h 1909596"/>
              <a:gd name="connsiteX2" fmla="*/ 1728191 w 1728191"/>
              <a:gd name="connsiteY2" fmla="*/ 1596 h 1909596"/>
              <a:gd name="connsiteX3" fmla="*/ 1728191 w 1728191"/>
              <a:gd name="connsiteY3" fmla="*/ 1909596 h 1909596"/>
              <a:gd name="connsiteX4" fmla="*/ 0 w 1728191"/>
              <a:gd name="connsiteY4" fmla="*/ 1909596 h 1909596"/>
              <a:gd name="connsiteX5" fmla="*/ 0 w 1728191"/>
              <a:gd name="connsiteY5" fmla="*/ 1596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2576 w 1730767"/>
              <a:gd name="connsiteY4" fmla="*/ 1909596 h 1909596"/>
              <a:gd name="connsiteX5" fmla="*/ 0 w 1730767"/>
              <a:gd name="connsiteY5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579897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0767" h="1909596">
                <a:moveTo>
                  <a:pt x="0" y="308113"/>
                </a:moveTo>
                <a:lnTo>
                  <a:pt x="304075" y="0"/>
                </a:lnTo>
                <a:lnTo>
                  <a:pt x="1730767" y="1596"/>
                </a:lnTo>
                <a:lnTo>
                  <a:pt x="1730767" y="1579897"/>
                </a:lnTo>
                <a:lnTo>
                  <a:pt x="1401355" y="1906073"/>
                </a:lnTo>
                <a:lnTo>
                  <a:pt x="2576" y="1909596"/>
                </a:lnTo>
                <a:cubicBezTo>
                  <a:pt x="1717" y="1375768"/>
                  <a:pt x="859" y="841941"/>
                  <a:pt x="0" y="3081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1245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843808" y="0"/>
            <a:ext cx="3456384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616302" y="1169208"/>
            <a:ext cx="1915817" cy="29867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D9B7425D-12B5-4BD3-AFE0-E211BEC2925B}"/>
              </a:ext>
            </a:extLst>
          </p:cNvPr>
          <p:cNvSpPr/>
          <p:nvPr userDrawn="1"/>
        </p:nvSpPr>
        <p:spPr>
          <a:xfrm>
            <a:off x="3449684" y="771550"/>
            <a:ext cx="2244633" cy="4032448"/>
          </a:xfrm>
          <a:custGeom>
            <a:avLst/>
            <a:gdLst>
              <a:gd name="connsiteX0" fmla="*/ 1074311 w 2244633"/>
              <a:gd name="connsiteY0" fmla="*/ 3650043 h 4032448"/>
              <a:gd name="connsiteX1" fmla="*/ 1170321 w 2244633"/>
              <a:gd name="connsiteY1" fmla="*/ 3650043 h 4032448"/>
              <a:gd name="connsiteX2" fmla="*/ 1194324 w 2244633"/>
              <a:gd name="connsiteY2" fmla="*/ 3674046 h 4032448"/>
              <a:gd name="connsiteX3" fmla="*/ 1194324 w 2244633"/>
              <a:gd name="connsiteY3" fmla="*/ 3770056 h 4032448"/>
              <a:gd name="connsiteX4" fmla="*/ 1170321 w 2244633"/>
              <a:gd name="connsiteY4" fmla="*/ 3794059 h 4032448"/>
              <a:gd name="connsiteX5" fmla="*/ 1074311 w 2244633"/>
              <a:gd name="connsiteY5" fmla="*/ 3794059 h 4032448"/>
              <a:gd name="connsiteX6" fmla="*/ 1050308 w 2244633"/>
              <a:gd name="connsiteY6" fmla="*/ 3770056 h 4032448"/>
              <a:gd name="connsiteX7" fmla="*/ 1050308 w 2244633"/>
              <a:gd name="connsiteY7" fmla="*/ 3674046 h 4032448"/>
              <a:gd name="connsiteX8" fmla="*/ 1074311 w 2244633"/>
              <a:gd name="connsiteY8" fmla="*/ 3650043 h 4032448"/>
              <a:gd name="connsiteX9" fmla="*/ 1122317 w 2244633"/>
              <a:gd name="connsiteY9" fmla="*/ 3550171 h 4032448"/>
              <a:gd name="connsiteX10" fmla="*/ 960590 w 2244633"/>
              <a:gd name="connsiteY10" fmla="*/ 3718057 h 4032448"/>
              <a:gd name="connsiteX11" fmla="*/ 1122317 w 2244633"/>
              <a:gd name="connsiteY11" fmla="*/ 3885942 h 4032448"/>
              <a:gd name="connsiteX12" fmla="*/ 1284043 w 2244633"/>
              <a:gd name="connsiteY12" fmla="*/ 3718057 h 4032448"/>
              <a:gd name="connsiteX13" fmla="*/ 1122317 w 2244633"/>
              <a:gd name="connsiteY13" fmla="*/ 3550171 h 4032448"/>
              <a:gd name="connsiteX14" fmla="*/ 172664 w 2244633"/>
              <a:gd name="connsiteY14" fmla="*/ 402120 h 4032448"/>
              <a:gd name="connsiteX15" fmla="*/ 172664 w 2244633"/>
              <a:gd name="connsiteY15" fmla="*/ 3359577 h 4032448"/>
              <a:gd name="connsiteX16" fmla="*/ 2071969 w 2244633"/>
              <a:gd name="connsiteY16" fmla="*/ 3359577 h 4032448"/>
              <a:gd name="connsiteX17" fmla="*/ 2071969 w 2244633"/>
              <a:gd name="connsiteY17" fmla="*/ 402120 h 4032448"/>
              <a:gd name="connsiteX18" fmla="*/ 863349 w 2244633"/>
              <a:gd name="connsiteY18" fmla="*/ 133260 h 4032448"/>
              <a:gd name="connsiteX19" fmla="*/ 798608 w 2244633"/>
              <a:gd name="connsiteY19" fmla="*/ 200468 h 4032448"/>
              <a:gd name="connsiteX20" fmla="*/ 863349 w 2244633"/>
              <a:gd name="connsiteY20" fmla="*/ 267675 h 4032448"/>
              <a:gd name="connsiteX21" fmla="*/ 1381284 w 2244633"/>
              <a:gd name="connsiteY21" fmla="*/ 267675 h 4032448"/>
              <a:gd name="connsiteX22" fmla="*/ 1446026 w 2244633"/>
              <a:gd name="connsiteY22" fmla="*/ 200468 h 4032448"/>
              <a:gd name="connsiteX23" fmla="*/ 1381284 w 2244633"/>
              <a:gd name="connsiteY23" fmla="*/ 133260 h 4032448"/>
              <a:gd name="connsiteX24" fmla="*/ 631322 w 2244633"/>
              <a:gd name="connsiteY24" fmla="*/ 126821 h 4032448"/>
              <a:gd name="connsiteX25" fmla="*/ 559314 w 2244633"/>
              <a:gd name="connsiteY25" fmla="*/ 198829 h 4032448"/>
              <a:gd name="connsiteX26" fmla="*/ 631322 w 2244633"/>
              <a:gd name="connsiteY26" fmla="*/ 270837 h 4032448"/>
              <a:gd name="connsiteX27" fmla="*/ 703330 w 2244633"/>
              <a:gd name="connsiteY27" fmla="*/ 198829 h 4032448"/>
              <a:gd name="connsiteX28" fmla="*/ 631322 w 2244633"/>
              <a:gd name="connsiteY28" fmla="*/ 126821 h 4032448"/>
              <a:gd name="connsiteX29" fmla="*/ 374113 w 2244633"/>
              <a:gd name="connsiteY29" fmla="*/ 0 h 4032448"/>
              <a:gd name="connsiteX30" fmla="*/ 1870520 w 2244633"/>
              <a:gd name="connsiteY30" fmla="*/ 0 h 4032448"/>
              <a:gd name="connsiteX31" fmla="*/ 2244633 w 2244633"/>
              <a:gd name="connsiteY31" fmla="*/ 388361 h 4032448"/>
              <a:gd name="connsiteX32" fmla="*/ 2244633 w 2244633"/>
              <a:gd name="connsiteY32" fmla="*/ 3644087 h 4032448"/>
              <a:gd name="connsiteX33" fmla="*/ 1870520 w 2244633"/>
              <a:gd name="connsiteY33" fmla="*/ 4032448 h 4032448"/>
              <a:gd name="connsiteX34" fmla="*/ 374113 w 2244633"/>
              <a:gd name="connsiteY34" fmla="*/ 4032448 h 4032448"/>
              <a:gd name="connsiteX35" fmla="*/ 0 w 2244633"/>
              <a:gd name="connsiteY35" fmla="*/ 3644087 h 4032448"/>
              <a:gd name="connsiteX36" fmla="*/ 0 w 2244633"/>
              <a:gd name="connsiteY36" fmla="*/ 388361 h 4032448"/>
              <a:gd name="connsiteX37" fmla="*/ 374113 w 2244633"/>
              <a:gd name="connsiteY37" fmla="*/ 0 h 403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244633" h="4032448">
                <a:moveTo>
                  <a:pt x="1074311" y="3650043"/>
                </a:moveTo>
                <a:lnTo>
                  <a:pt x="1170321" y="3650043"/>
                </a:lnTo>
                <a:cubicBezTo>
                  <a:pt x="1183577" y="3650043"/>
                  <a:pt x="1194324" y="3660790"/>
                  <a:pt x="1194324" y="3674046"/>
                </a:cubicBezTo>
                <a:lnTo>
                  <a:pt x="1194324" y="3770056"/>
                </a:lnTo>
                <a:cubicBezTo>
                  <a:pt x="1194324" y="3783312"/>
                  <a:pt x="1183577" y="3794059"/>
                  <a:pt x="1170321" y="3794059"/>
                </a:cubicBezTo>
                <a:lnTo>
                  <a:pt x="1074311" y="3794059"/>
                </a:lnTo>
                <a:cubicBezTo>
                  <a:pt x="1061055" y="3794059"/>
                  <a:pt x="1050308" y="3783312"/>
                  <a:pt x="1050308" y="3770056"/>
                </a:cubicBezTo>
                <a:lnTo>
                  <a:pt x="1050308" y="3674046"/>
                </a:lnTo>
                <a:cubicBezTo>
                  <a:pt x="1050308" y="3660790"/>
                  <a:pt x="1061055" y="3650043"/>
                  <a:pt x="1074311" y="3650043"/>
                </a:cubicBezTo>
                <a:close/>
                <a:moveTo>
                  <a:pt x="1122317" y="3550171"/>
                </a:moveTo>
                <a:cubicBezTo>
                  <a:pt x="1032998" y="3550171"/>
                  <a:pt x="960590" y="3625336"/>
                  <a:pt x="960590" y="3718057"/>
                </a:cubicBezTo>
                <a:cubicBezTo>
                  <a:pt x="960590" y="3810777"/>
                  <a:pt x="1032998" y="3885942"/>
                  <a:pt x="1122317" y="3885942"/>
                </a:cubicBezTo>
                <a:cubicBezTo>
                  <a:pt x="1211635" y="3885942"/>
                  <a:pt x="1284043" y="3810777"/>
                  <a:pt x="1284043" y="3718057"/>
                </a:cubicBezTo>
                <a:cubicBezTo>
                  <a:pt x="1284043" y="3625336"/>
                  <a:pt x="1211635" y="3550171"/>
                  <a:pt x="1122317" y="3550171"/>
                </a:cubicBezTo>
                <a:close/>
                <a:moveTo>
                  <a:pt x="172664" y="402120"/>
                </a:moveTo>
                <a:lnTo>
                  <a:pt x="172664" y="3359577"/>
                </a:lnTo>
                <a:lnTo>
                  <a:pt x="2071969" y="3359577"/>
                </a:lnTo>
                <a:lnTo>
                  <a:pt x="2071969" y="402120"/>
                </a:lnTo>
                <a:close/>
                <a:moveTo>
                  <a:pt x="863349" y="133260"/>
                </a:moveTo>
                <a:cubicBezTo>
                  <a:pt x="827594" y="133260"/>
                  <a:pt x="798608" y="163350"/>
                  <a:pt x="798608" y="200468"/>
                </a:cubicBezTo>
                <a:cubicBezTo>
                  <a:pt x="798608" y="237585"/>
                  <a:pt x="827594" y="267675"/>
                  <a:pt x="863349" y="267675"/>
                </a:cubicBezTo>
                <a:lnTo>
                  <a:pt x="1381284" y="267675"/>
                </a:lnTo>
                <a:cubicBezTo>
                  <a:pt x="1417040" y="267675"/>
                  <a:pt x="1446026" y="237585"/>
                  <a:pt x="1446026" y="200468"/>
                </a:cubicBezTo>
                <a:cubicBezTo>
                  <a:pt x="1446026" y="163350"/>
                  <a:pt x="1417040" y="133260"/>
                  <a:pt x="1381284" y="133260"/>
                </a:cubicBezTo>
                <a:close/>
                <a:moveTo>
                  <a:pt x="631322" y="126821"/>
                </a:moveTo>
                <a:cubicBezTo>
                  <a:pt x="591553" y="126821"/>
                  <a:pt x="559314" y="159060"/>
                  <a:pt x="559314" y="198829"/>
                </a:cubicBezTo>
                <a:cubicBezTo>
                  <a:pt x="559314" y="238598"/>
                  <a:pt x="591553" y="270837"/>
                  <a:pt x="631322" y="270837"/>
                </a:cubicBezTo>
                <a:cubicBezTo>
                  <a:pt x="671091" y="270837"/>
                  <a:pt x="703330" y="238598"/>
                  <a:pt x="703330" y="198829"/>
                </a:cubicBezTo>
                <a:cubicBezTo>
                  <a:pt x="703330" y="159060"/>
                  <a:pt x="671091" y="126821"/>
                  <a:pt x="631322" y="126821"/>
                </a:cubicBezTo>
                <a:close/>
                <a:moveTo>
                  <a:pt x="374113" y="0"/>
                </a:moveTo>
                <a:lnTo>
                  <a:pt x="1870520" y="0"/>
                </a:lnTo>
                <a:cubicBezTo>
                  <a:pt x="2077136" y="0"/>
                  <a:pt x="2244633" y="173876"/>
                  <a:pt x="2244633" y="388361"/>
                </a:cubicBezTo>
                <a:lnTo>
                  <a:pt x="2244633" y="3644087"/>
                </a:lnTo>
                <a:cubicBezTo>
                  <a:pt x="2244633" y="3858572"/>
                  <a:pt x="2077136" y="4032448"/>
                  <a:pt x="1870520" y="4032448"/>
                </a:cubicBezTo>
                <a:lnTo>
                  <a:pt x="374113" y="4032448"/>
                </a:lnTo>
                <a:cubicBezTo>
                  <a:pt x="167497" y="4032448"/>
                  <a:pt x="0" y="3858572"/>
                  <a:pt x="0" y="3644087"/>
                </a:cubicBezTo>
                <a:lnTo>
                  <a:pt x="0" y="388361"/>
                </a:lnTo>
                <a:cubicBezTo>
                  <a:pt x="0" y="173876"/>
                  <a:pt x="167497" y="0"/>
                  <a:pt x="3741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933500" y="1491630"/>
            <a:ext cx="2644455" cy="19917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613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1" r:id="rId3"/>
    <p:sldLayoutId id="2147483660" r:id="rId4"/>
    <p:sldLayoutId id="2147483673" r:id="rId5"/>
    <p:sldLayoutId id="2147483655" r:id="rId6"/>
    <p:sldLayoutId id="2147483665" r:id="rId7"/>
    <p:sldLayoutId id="2147483666" r:id="rId8"/>
    <p:sldLayoutId id="2147483667" r:id="rId9"/>
    <p:sldLayoutId id="2147483674" r:id="rId10"/>
    <p:sldLayoutId id="2147483669" r:id="rId11"/>
    <p:sldLayoutId id="2147483662" r:id="rId12"/>
    <p:sldLayoutId id="2147483672" r:id="rId13"/>
    <p:sldLayoutId id="2147483664" r:id="rId14"/>
    <p:sldLayoutId id="2147483671" r:id="rId15"/>
    <p:sldLayoutId id="2147483656" r:id="rId16"/>
    <p:sldLayoutId id="2147483675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6547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>
                <a:solidFill>
                  <a:schemeClr val="bg1"/>
                </a:solidFill>
                <a:cs typeface="Arial" pitchFamily="34" charset="0"/>
                <a:hlinkClick r:id="rId2"/>
              </a:rPr>
              <a:t>http://www.free-powerpoint-templates-design.com</a:t>
            </a:r>
            <a:endParaRPr lang="ko-KR" altLang="en-US" sz="8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de-DE" altLang="ko-KR" noProof="0" dirty="0" smtClean="0">
                <a:ea typeface="맑은 고딕" pitchFamily="50" charset="-127"/>
              </a:rPr>
              <a:t>Sicher kommunizieren und verschlüsseln</a:t>
            </a:r>
            <a:endParaRPr lang="de-DE" altLang="ko-KR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de-DE" altLang="ko-KR" b="1" noProof="0" dirty="0" smtClean="0"/>
              <a:t>Eric Schreiber</a:t>
            </a:r>
            <a:endParaRPr lang="de-DE" altLang="ko-KR" b="1" noProof="0" dirty="0"/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491630"/>
            <a:ext cx="9144000" cy="576063"/>
          </a:xfrm>
        </p:spPr>
        <p:txBody>
          <a:bodyPr/>
          <a:lstStyle/>
          <a:p>
            <a:r>
              <a:rPr lang="de-DE" altLang="ko-KR" noProof="0" dirty="0" smtClean="0"/>
              <a:t>Inhalte</a:t>
            </a:r>
            <a:endParaRPr lang="de-DE" altLang="ko-KR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8" y="2067694"/>
            <a:ext cx="9144000" cy="288032"/>
          </a:xfrm>
        </p:spPr>
        <p:txBody>
          <a:bodyPr anchor="ctr"/>
          <a:lstStyle/>
          <a:p>
            <a:pPr lvl="0"/>
            <a:r>
              <a:rPr lang="de-DE" altLang="ko-KR" noProof="0" dirty="0" smtClean="0"/>
              <a:t>Grundlagen der Verschlüsselung</a:t>
            </a:r>
            <a:endParaRPr lang="de-DE" altLang="ko-KR" noProof="0" dirty="0"/>
          </a:p>
        </p:txBody>
      </p:sp>
      <p:sp>
        <p:nvSpPr>
          <p:cNvPr id="7" name="Block Arc 25">
            <a:extLst>
              <a:ext uri="{FF2B5EF4-FFF2-40B4-BE49-F238E27FC236}">
                <a16:creationId xmlns:a16="http://schemas.microsoft.com/office/drawing/2014/main" id="{5A286D47-1218-40E0-A340-CDE42342A748}"/>
              </a:ext>
            </a:extLst>
          </p:cNvPr>
          <p:cNvSpPr/>
          <p:nvPr/>
        </p:nvSpPr>
        <p:spPr>
          <a:xfrm>
            <a:off x="3275856" y="2643758"/>
            <a:ext cx="389410" cy="50405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00F4DA8F-F882-4FCD-94BA-CA80F0CA0AD2}"/>
              </a:ext>
            </a:extLst>
          </p:cNvPr>
          <p:cNvSpPr/>
          <p:nvPr/>
        </p:nvSpPr>
        <p:spPr>
          <a:xfrm>
            <a:off x="4285499" y="2719314"/>
            <a:ext cx="572705" cy="428500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Block Arc 31">
            <a:extLst>
              <a:ext uri="{FF2B5EF4-FFF2-40B4-BE49-F238E27FC236}">
                <a16:creationId xmlns:a16="http://schemas.microsoft.com/office/drawing/2014/main" id="{4B686811-38AA-4E0A-AF1C-6F2CFC49476A}"/>
              </a:ext>
            </a:extLst>
          </p:cNvPr>
          <p:cNvSpPr/>
          <p:nvPr/>
        </p:nvSpPr>
        <p:spPr>
          <a:xfrm>
            <a:off x="5486630" y="2641574"/>
            <a:ext cx="464183" cy="477133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22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23528" y="555526"/>
            <a:ext cx="9144000" cy="576064"/>
          </a:xfrm>
        </p:spPr>
        <p:txBody>
          <a:bodyPr/>
          <a:lstStyle/>
          <a:p>
            <a:r>
              <a:rPr lang="de-DE" dirty="0" smtClean="0"/>
              <a:t>Symmetrische Verschlüsselung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323528" y="3614937"/>
            <a:ext cx="9144000" cy="288032"/>
          </a:xfrm>
        </p:spPr>
        <p:txBody>
          <a:bodyPr/>
          <a:lstStyle/>
          <a:p>
            <a:r>
              <a:rPr lang="de-DE" sz="800" dirty="0"/>
              <a:t>Quelle: https://</a:t>
            </a:r>
            <a:r>
              <a:rPr lang="de-DE" sz="800" dirty="0" smtClean="0"/>
              <a:t>www.elektronik-kompendium.de/sites/net/1907041.htm (aufgerufen am 20.08.2018)</a:t>
            </a:r>
            <a:endParaRPr lang="de-DE" sz="800" dirty="0"/>
          </a:p>
        </p:txBody>
      </p:sp>
      <p:pic>
        <p:nvPicPr>
          <p:cNvPr id="2050" name="Picture 2" descr="Symmetrische Verschlüsselu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51670"/>
            <a:ext cx="54864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14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251520" y="555526"/>
            <a:ext cx="9144000" cy="576064"/>
          </a:xfrm>
        </p:spPr>
        <p:txBody>
          <a:bodyPr/>
          <a:lstStyle/>
          <a:p>
            <a:r>
              <a:rPr lang="de-DE" dirty="0" smtClean="0"/>
              <a:t>Asymmetrische Verschlüsselung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755576" y="3579862"/>
            <a:ext cx="9144000" cy="288032"/>
          </a:xfrm>
        </p:spPr>
        <p:txBody>
          <a:bodyPr/>
          <a:lstStyle/>
          <a:p>
            <a:r>
              <a:rPr lang="de-DE" sz="800" dirty="0"/>
              <a:t>Quelle: https://www.elektronik-kompendium.de/sites/net/1907041.htm (aufgerufen am 20.08.2018)</a:t>
            </a:r>
          </a:p>
          <a:p>
            <a:endParaRPr lang="de-DE" dirty="0"/>
          </a:p>
        </p:txBody>
      </p:sp>
      <p:pic>
        <p:nvPicPr>
          <p:cNvPr id="3074" name="Picture 2" descr="Asymmetrische Verschlüsselu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51670"/>
            <a:ext cx="54864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96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891001" y="3413827"/>
            <a:ext cx="1137285" cy="28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de-DE" altLang="de-DE" sz="1260">
                <a:solidFill>
                  <a:srgbClr val="000000"/>
                </a:solidFill>
                <a:latin typeface="Trebuchet MS" pitchFamily="34" charset="0"/>
              </a:rPr>
              <a:t>DES (Feistel)</a:t>
            </a:r>
            <a:endParaRPr lang="en-GB" altLang="de-DE" sz="126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 flipH="1">
            <a:off x="1760220" y="2057400"/>
            <a:ext cx="685800" cy="34290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de-DE" sz="1620">
              <a:solidFill>
                <a:srgbClr val="000000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577738" y="2052479"/>
            <a:ext cx="617220" cy="34290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de-DE" sz="1620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521089" y="881058"/>
            <a:ext cx="2246128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moderne computergestützte</a:t>
            </a:r>
            <a:b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</a:br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Verfahren</a:t>
            </a:r>
            <a:endParaRPr lang="en-GB" altLang="de-DE" sz="126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741705" y="1582461"/>
            <a:ext cx="1678665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symmetrisch</a:t>
            </a:r>
          </a:p>
          <a:p>
            <a:pPr algn="ctr" eaLnBrk="0" hangingPunct="0"/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(geheimer Schlüssel)</a:t>
            </a:r>
            <a:endParaRPr lang="en-GB" altLang="de-DE" sz="126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3423009" y="1296710"/>
            <a:ext cx="960120" cy="28575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de-DE" sz="1620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5183945" y="1581581"/>
            <a:ext cx="2466573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asymmetrisch</a:t>
            </a:r>
          </a:p>
          <a:p>
            <a:pPr algn="ctr" eaLnBrk="0" hangingPunct="0"/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(Public Key, Diffie u. Hellmann)</a:t>
            </a:r>
            <a:endParaRPr lang="en-GB" altLang="de-DE" sz="126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4598776" y="1296710"/>
            <a:ext cx="891540" cy="22860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de-DE" sz="1620">
              <a:solidFill>
                <a:srgbClr val="000000"/>
              </a:solidFill>
            </a:endParaRP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3929845" y="3128492"/>
            <a:ext cx="2665132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RSA </a:t>
            </a:r>
            <a:b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</a:br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(</a:t>
            </a:r>
            <a:r>
              <a:rPr lang="de-DE" altLang="de-DE" sz="1260" dirty="0" err="1">
                <a:solidFill>
                  <a:srgbClr val="000000"/>
                </a:solidFill>
                <a:latin typeface="Trebuchet MS" pitchFamily="34" charset="0"/>
              </a:rPr>
              <a:t>Rivest</a:t>
            </a:r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, </a:t>
            </a:r>
            <a:r>
              <a:rPr lang="de-DE" altLang="de-DE" sz="1260" dirty="0" err="1">
                <a:solidFill>
                  <a:srgbClr val="000000"/>
                </a:solidFill>
                <a:latin typeface="Trebuchet MS" pitchFamily="34" charset="0"/>
              </a:rPr>
              <a:t>Shamir</a:t>
            </a:r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, </a:t>
            </a:r>
            <a:r>
              <a:rPr lang="de-DE" altLang="de-DE" sz="1260" dirty="0" err="1">
                <a:solidFill>
                  <a:srgbClr val="000000"/>
                </a:solidFill>
                <a:latin typeface="Trebuchet MS" pitchFamily="34" charset="0"/>
              </a:rPr>
              <a:t>Adleman</a:t>
            </a:r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)</a:t>
            </a:r>
            <a:endParaRPr lang="en-GB" altLang="de-DE" sz="126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6207003" y="3225442"/>
            <a:ext cx="829073" cy="28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de-DE" altLang="de-DE" sz="1260" dirty="0" err="1">
                <a:solidFill>
                  <a:srgbClr val="000000"/>
                </a:solidFill>
                <a:latin typeface="Trebuchet MS" pitchFamily="34" charset="0"/>
              </a:rPr>
              <a:t>El</a:t>
            </a:r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 Gamal</a:t>
            </a:r>
            <a:endParaRPr lang="en-GB" altLang="de-DE" sz="126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 flipH="1">
            <a:off x="5266459" y="2050393"/>
            <a:ext cx="942946" cy="1078101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de-DE" sz="1620">
              <a:solidFill>
                <a:srgbClr val="000000"/>
              </a:solidFill>
            </a:endParaRPr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 rot="3562117">
            <a:off x="6078248" y="2315885"/>
            <a:ext cx="900311" cy="525429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de-DE" sz="1620">
              <a:solidFill>
                <a:srgbClr val="000000"/>
              </a:solidFill>
            </a:endParaRPr>
          </a:p>
        </p:txBody>
      </p:sp>
      <p:sp>
        <p:nvSpPr>
          <p:cNvPr id="4117" name="Rectangle 21"/>
          <p:cNvSpPr>
            <a:spLocks noGrp="1" noChangeArrowheads="1"/>
          </p:cNvSpPr>
          <p:nvPr/>
        </p:nvSpPr>
        <p:spPr bwMode="auto">
          <a:xfrm>
            <a:off x="800100" y="114300"/>
            <a:ext cx="761238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E4A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 eaLnBrk="0" hangingPunct="0"/>
            <a:r>
              <a:rPr lang="de-DE" altLang="de-DE" sz="1620" dirty="0">
                <a:solidFill>
                  <a:srgbClr val="000000"/>
                </a:solidFill>
                <a:latin typeface="+mj-lt"/>
              </a:rPr>
              <a:t>Geheime Kommunikation</a:t>
            </a:r>
          </a:p>
          <a:p>
            <a:pPr algn="ctr" eaLnBrk="0" hangingPunct="0"/>
            <a:r>
              <a:rPr lang="de-DE" altLang="de-DE" sz="1440" dirty="0">
                <a:solidFill>
                  <a:srgbClr val="000000"/>
                </a:solidFill>
                <a:latin typeface="+mj-lt"/>
              </a:rPr>
              <a:t>von 1950 bis heute</a:t>
            </a:r>
          </a:p>
        </p:txBody>
      </p:sp>
      <p:sp>
        <p:nvSpPr>
          <p:cNvPr id="4123" name="Line 27"/>
          <p:cNvSpPr>
            <a:spLocks noChangeShapeType="1"/>
          </p:cNvSpPr>
          <p:nvPr/>
        </p:nvSpPr>
        <p:spPr bwMode="auto">
          <a:xfrm>
            <a:off x="7034674" y="2057400"/>
            <a:ext cx="604526" cy="97155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de-DE" sz="1620">
              <a:solidFill>
                <a:srgbClr val="000000"/>
              </a:solidFill>
            </a:endParaRPr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auto">
          <a:xfrm>
            <a:off x="888861" y="2497804"/>
            <a:ext cx="1225015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Blockchiffrier-</a:t>
            </a:r>
          </a:p>
          <a:p>
            <a:pPr algn="ctr" eaLnBrk="0" hangingPunct="0"/>
            <a:r>
              <a:rPr lang="de-DE" altLang="de-DE" sz="1260" dirty="0" err="1">
                <a:solidFill>
                  <a:srgbClr val="000000"/>
                </a:solidFill>
                <a:latin typeface="Trebuchet MS" pitchFamily="34" charset="0"/>
              </a:rPr>
              <a:t>algorithmen</a:t>
            </a:r>
            <a:endParaRPr lang="en-GB" altLang="de-DE" sz="126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2572045" y="2502200"/>
            <a:ext cx="1261884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Stromchiffrier-</a:t>
            </a:r>
          </a:p>
          <a:p>
            <a:pPr algn="ctr" eaLnBrk="0" hangingPunct="0"/>
            <a:r>
              <a:rPr lang="de-DE" altLang="de-DE" sz="1260" dirty="0" err="1">
                <a:solidFill>
                  <a:srgbClr val="000000"/>
                </a:solidFill>
                <a:latin typeface="Trebuchet MS" pitchFamily="34" charset="0"/>
              </a:rPr>
              <a:t>algorithmen</a:t>
            </a:r>
            <a:endParaRPr lang="en-GB" altLang="de-DE" sz="126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2340911" y="3413827"/>
            <a:ext cx="1857375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XOR - RC4 (WEP, WPA)</a:t>
            </a:r>
            <a:b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</a:br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(</a:t>
            </a:r>
            <a:r>
              <a:rPr lang="de-DE" altLang="de-DE" sz="1260" dirty="0" err="1">
                <a:solidFill>
                  <a:srgbClr val="000000"/>
                </a:solidFill>
                <a:latin typeface="Trebuchet MS" pitchFamily="34" charset="0"/>
              </a:rPr>
              <a:t>Rivest</a:t>
            </a:r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)</a:t>
            </a:r>
            <a:endParaRPr lang="en-GB" altLang="de-DE" sz="126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4131" name="Line 35"/>
          <p:cNvSpPr>
            <a:spLocks noChangeShapeType="1"/>
          </p:cNvSpPr>
          <p:nvPr/>
        </p:nvSpPr>
        <p:spPr bwMode="auto">
          <a:xfrm rot="3562117">
            <a:off x="3009559" y="3060296"/>
            <a:ext cx="378828" cy="214988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de-DE" sz="1620">
              <a:solidFill>
                <a:srgbClr val="000000"/>
              </a:solidFill>
            </a:endParaRPr>
          </a:p>
        </p:txBody>
      </p:sp>
      <p:sp>
        <p:nvSpPr>
          <p:cNvPr id="4132" name="Line 36"/>
          <p:cNvSpPr>
            <a:spLocks noChangeShapeType="1"/>
          </p:cNvSpPr>
          <p:nvPr/>
        </p:nvSpPr>
        <p:spPr bwMode="auto">
          <a:xfrm rot="3562117">
            <a:off x="1295076" y="3059010"/>
            <a:ext cx="377304" cy="21756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de-DE" sz="1620">
              <a:solidFill>
                <a:srgbClr val="000000"/>
              </a:solidFill>
            </a:endParaRPr>
          </a:p>
        </p:txBody>
      </p:sp>
      <p:sp>
        <p:nvSpPr>
          <p:cNvPr id="4133" name="Rectangle 37"/>
          <p:cNvSpPr>
            <a:spLocks noChangeArrowheads="1"/>
          </p:cNvSpPr>
          <p:nvPr/>
        </p:nvSpPr>
        <p:spPr bwMode="auto">
          <a:xfrm>
            <a:off x="7088886" y="3128494"/>
            <a:ext cx="130302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de-DE" altLang="de-DE" sz="1260" dirty="0">
                <a:solidFill>
                  <a:srgbClr val="000000"/>
                </a:solidFill>
                <a:latin typeface="Trebuchet MS" pitchFamily="34" charset="0"/>
              </a:rPr>
              <a:t>Elliptische Kurven</a:t>
            </a:r>
            <a:endParaRPr lang="en-GB" altLang="de-DE" sz="1260" dirty="0">
              <a:solidFill>
                <a:srgbClr val="000000"/>
              </a:solidFill>
              <a:latin typeface="Trebuchet MS" pitchFamily="34" charset="0"/>
            </a:endParaRPr>
          </a:p>
        </p:txBody>
      </p:sp>
      <p:pic>
        <p:nvPicPr>
          <p:cNvPr id="4138" name="Picture 42" descr="I:\A.Unterricht\Inf\Krypto\rs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034" y="881059"/>
            <a:ext cx="2048090" cy="705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I:\A.Unterricht\Inf\Krypto\de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81059"/>
            <a:ext cx="2091321" cy="78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I:\A.Unterricht\Inf\Krypto\il_ec-stif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76" y="3721599"/>
            <a:ext cx="875824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I:\A.Unterricht\Inf\Krypto\elgam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79" y="3599392"/>
            <a:ext cx="664480" cy="857250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3" name="Picture 47" descr="I:\A.Unterricht\Inf\Krypto\RSA-Leute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740" y="3606456"/>
            <a:ext cx="977438" cy="713185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5" name="Picture 49" descr="I:\A.Unterricht\Inf\Krypto\eli3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046" y="3599392"/>
            <a:ext cx="1028700" cy="848916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49" name="Text Box 53"/>
          <p:cNvSpPr txBox="1">
            <a:spLocks noChangeArrowheads="1"/>
          </p:cNvSpPr>
          <p:nvPr/>
        </p:nvSpPr>
        <p:spPr bwMode="auto">
          <a:xfrm>
            <a:off x="7236713" y="110686"/>
            <a:ext cx="1371600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080" dirty="0">
                <a:solidFill>
                  <a:srgbClr val="002060"/>
                </a:solidFill>
                <a:latin typeface="Arial" charset="0"/>
                <a:cs typeface="Arial" charset="0"/>
                <a:sym typeface="Symbol" pitchFamily="18" charset="2"/>
              </a:rPr>
              <a:t></a:t>
            </a:r>
            <a:r>
              <a:rPr lang="de-DE" altLang="de-DE" sz="1080" dirty="0">
                <a:solidFill>
                  <a:srgbClr val="002060"/>
                </a:solidFill>
                <a:cs typeface="Arial" charset="0"/>
              </a:rPr>
              <a:t> Witten, 2003</a:t>
            </a:r>
            <a:endParaRPr lang="de-DE" altLang="de-DE" sz="1080" dirty="0">
              <a:solidFill>
                <a:srgbClr val="00206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227" y="4040986"/>
            <a:ext cx="578900" cy="41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08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autoUpdateAnimBg="0"/>
      <p:bldP spid="4109" grpId="0" animBg="1"/>
      <p:bldP spid="4110" grpId="0" animBg="1"/>
      <p:bldP spid="4099" grpId="0" autoUpdateAnimBg="0"/>
      <p:bldP spid="4101" grpId="0" autoUpdateAnimBg="0"/>
      <p:bldP spid="4102" grpId="0" animBg="1"/>
      <p:bldP spid="4104" grpId="0" autoUpdateAnimBg="0"/>
      <p:bldP spid="4105" grpId="0" animBg="1"/>
      <p:bldP spid="4112" grpId="0" autoUpdateAnimBg="0"/>
      <p:bldP spid="4113" grpId="0" autoUpdateAnimBg="0"/>
      <p:bldP spid="4114" grpId="0" animBg="1"/>
      <p:bldP spid="4115" grpId="0" animBg="1"/>
      <p:bldP spid="4123" grpId="0" animBg="1"/>
      <p:bldP spid="4124" grpId="0" autoUpdateAnimBg="0"/>
      <p:bldP spid="4125" grpId="0" autoUpdateAnimBg="0"/>
      <p:bldP spid="4127" grpId="0" autoUpdateAnimBg="0"/>
      <p:bldP spid="4131" grpId="0" animBg="1"/>
      <p:bldP spid="4132" grpId="0" animBg="1"/>
      <p:bldP spid="413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altLang="ko-KR" noProof="0" dirty="0" smtClean="0"/>
              <a:t>Vielen Dank</a:t>
            </a:r>
            <a:endParaRPr lang="de-DE" altLang="ko-KR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endParaRPr lang="de-DE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5496" y="614045"/>
            <a:ext cx="9144000" cy="288032"/>
          </a:xfrm>
        </p:spPr>
        <p:txBody>
          <a:bodyPr/>
          <a:lstStyle/>
          <a:p>
            <a:r>
              <a:rPr lang="de-DE" sz="800" dirty="0" smtClean="0"/>
              <a:t>CC BY Tino Hempel</a:t>
            </a:r>
            <a:endParaRPr lang="de-DE" sz="800" dirty="0"/>
          </a:p>
        </p:txBody>
      </p:sp>
      <p:pic>
        <p:nvPicPr>
          <p:cNvPr id="1026" name="Picture 2" descr="https://moodle.wossidlogymnasium.de/pluginfile.php/11714/mod_label/intro/ess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78396"/>
            <a:ext cx="900100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oodle.wossidlogymnasium.de/pluginfile.php/11714/mod_label/intro/h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2878647"/>
            <a:ext cx="8997146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71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1763688" y="555526"/>
            <a:ext cx="648072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solidFill>
                  <a:schemeClr val="bg1"/>
                </a:solidFill>
                <a:cs typeface="Arial" pitchFamily="34" charset="0"/>
              </a:rPr>
              <a:t>Agenda</a:t>
            </a:r>
            <a:endParaRPr lang="en-US" sz="36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2564378" y="1408919"/>
            <a:ext cx="4902230" cy="534733"/>
            <a:chOff x="2299400" y="1781114"/>
            <a:chExt cx="4576856" cy="534733"/>
          </a:xfrm>
        </p:grpSpPr>
        <p:sp>
          <p:nvSpPr>
            <p:cNvPr id="50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 err="1" smtClean="0">
                  <a:solidFill>
                    <a:schemeClr val="bg1"/>
                  </a:solidFill>
                  <a:cs typeface="Arial" pitchFamily="34" charset="0"/>
                </a:rPr>
                <a:t>Curriculare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r>
                <a:rPr lang="de-DE" altLang="ko-KR" sz="1400" b="1" dirty="0" smtClean="0">
                  <a:solidFill>
                    <a:schemeClr val="bg1"/>
                  </a:solidFill>
                  <a:cs typeface="Arial" pitchFamily="34" charset="0"/>
                </a:rPr>
                <a:t>Vorgaben</a:t>
              </a:r>
              <a:endParaRPr lang="de-DE" altLang="ko-KR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TextBox 12"/>
            <p:cNvSpPr txBox="1"/>
            <p:nvPr/>
          </p:nvSpPr>
          <p:spPr bwMode="auto">
            <a:xfrm>
              <a:off x="2299400" y="2038848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 err="1" smtClean="0">
                  <a:solidFill>
                    <a:schemeClr val="bg1"/>
                  </a:solidFill>
                  <a:cs typeface="Arial" pitchFamily="34" charset="0"/>
                </a:rPr>
                <a:t>Welche</a:t>
              </a:r>
              <a:r>
                <a:rPr lang="en-US" altLang="ko-KR" sz="1200" dirty="0" smtClean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bg1"/>
                  </a:solidFill>
                  <a:cs typeface="Arial" pitchFamily="34" charset="0"/>
                </a:rPr>
                <a:t>Vorgaben</a:t>
              </a:r>
              <a:r>
                <a:rPr lang="en-US" altLang="ko-KR" sz="1200" dirty="0" smtClean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bg1"/>
                  </a:solidFill>
                  <a:cs typeface="Arial" pitchFamily="34" charset="0"/>
                </a:rPr>
                <a:t>sind</a:t>
              </a:r>
              <a:r>
                <a:rPr lang="en-US" altLang="ko-KR" sz="1200" dirty="0" smtClean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bg1"/>
                  </a:solidFill>
                  <a:cs typeface="Arial" pitchFamily="34" charset="0"/>
                </a:rPr>
                <a:t>vorgeschrieben</a:t>
              </a:r>
              <a:r>
                <a:rPr lang="en-US" altLang="ko-KR" sz="1200" dirty="0" smtClean="0">
                  <a:solidFill>
                    <a:schemeClr val="bg1"/>
                  </a:solidFill>
                  <a:cs typeface="Arial" pitchFamily="34" charset="0"/>
                </a:rPr>
                <a:t> und wo </a:t>
              </a:r>
              <a:r>
                <a:rPr lang="en-US" altLang="ko-KR" sz="1200" dirty="0" err="1" smtClean="0">
                  <a:solidFill>
                    <a:schemeClr val="bg1"/>
                  </a:solidFill>
                  <a:cs typeface="Arial" pitchFamily="34" charset="0"/>
                </a:rPr>
                <a:t>finde</a:t>
              </a:r>
              <a:r>
                <a:rPr lang="en-US" altLang="ko-KR" sz="1200" dirty="0" smtClean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bg1"/>
                  </a:solidFill>
                  <a:cs typeface="Arial" pitchFamily="34" charset="0"/>
                </a:rPr>
                <a:t>ich</a:t>
              </a:r>
              <a:r>
                <a:rPr lang="en-US" altLang="ko-KR" sz="1200" dirty="0" smtClean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bg1"/>
                  </a:solidFill>
                  <a:cs typeface="Arial" pitchFamily="34" charset="0"/>
                </a:rPr>
                <a:t>diese</a:t>
              </a:r>
              <a:r>
                <a:rPr lang="en-US" altLang="ko-KR" sz="1200" dirty="0" smtClean="0">
                  <a:solidFill>
                    <a:schemeClr val="bg1"/>
                  </a:solidFill>
                  <a:cs typeface="Arial" pitchFamily="34" charset="0"/>
                </a:rPr>
                <a:t>?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64378" y="2079027"/>
            <a:ext cx="4902230" cy="534733"/>
            <a:chOff x="2299400" y="1781114"/>
            <a:chExt cx="4576856" cy="534733"/>
          </a:xfrm>
        </p:grpSpPr>
        <p:sp>
          <p:nvSpPr>
            <p:cNvPr id="53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 err="1" smtClean="0">
                  <a:solidFill>
                    <a:schemeClr val="bg1"/>
                  </a:solidFill>
                  <a:cs typeface="Arial" pitchFamily="34" charset="0"/>
                </a:rPr>
                <a:t>Kurzer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r>
                <a:rPr lang="en-US" altLang="ko-KR" sz="1400" b="1" dirty="0" err="1" smtClean="0">
                  <a:solidFill>
                    <a:schemeClr val="bg1"/>
                  </a:solidFill>
                  <a:cs typeface="Arial" pitchFamily="34" charset="0"/>
                </a:rPr>
                <a:t>inhaltlicher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Arial" pitchFamily="34" charset="0"/>
                </a:rPr>
                <a:t> Input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4" name="TextBox 12"/>
            <p:cNvSpPr txBox="1"/>
            <p:nvPr/>
          </p:nvSpPr>
          <p:spPr bwMode="auto">
            <a:xfrm>
              <a:off x="2299400" y="2038848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 err="1" smtClean="0">
                  <a:solidFill>
                    <a:schemeClr val="bg1"/>
                  </a:solidFill>
                  <a:cs typeface="Arial" pitchFamily="34" charset="0"/>
                </a:rPr>
                <a:t>Grundlagen</a:t>
              </a:r>
              <a:r>
                <a:rPr lang="en-US" altLang="ko-KR" sz="1200" dirty="0" smtClean="0">
                  <a:solidFill>
                    <a:schemeClr val="bg1"/>
                  </a:solidFill>
                  <a:cs typeface="Arial" pitchFamily="34" charset="0"/>
                </a:rPr>
                <a:t>, </a:t>
              </a:r>
              <a:r>
                <a:rPr lang="en-US" altLang="ko-KR" sz="1200" dirty="0" err="1" smtClean="0">
                  <a:solidFill>
                    <a:schemeClr val="bg1"/>
                  </a:solidFill>
                  <a:cs typeface="Arial" pitchFamily="34" charset="0"/>
                </a:rPr>
                <a:t>wichtige</a:t>
              </a:r>
              <a:r>
                <a:rPr lang="en-US" altLang="ko-KR" sz="1200" dirty="0" smtClean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bg1"/>
                  </a:solidFill>
                  <a:cs typeface="Arial" pitchFamily="34" charset="0"/>
                </a:rPr>
                <a:t>Begriffe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564378" y="2749135"/>
            <a:ext cx="4902230" cy="534733"/>
            <a:chOff x="2299400" y="1781114"/>
            <a:chExt cx="4576856" cy="534733"/>
          </a:xfrm>
        </p:grpSpPr>
        <p:sp>
          <p:nvSpPr>
            <p:cNvPr id="56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 err="1" smtClean="0">
                  <a:solidFill>
                    <a:schemeClr val="bg1"/>
                  </a:solidFill>
                  <a:cs typeface="Arial" pitchFamily="34" charset="0"/>
                </a:rPr>
                <a:t>Praktische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r>
                <a:rPr lang="en-US" altLang="ko-KR" sz="1400" b="1" dirty="0" err="1" smtClean="0">
                  <a:solidFill>
                    <a:schemeClr val="bg1"/>
                  </a:solidFill>
                  <a:cs typeface="Arial" pitchFamily="34" charset="0"/>
                </a:rPr>
                <a:t>Umsetzung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7" name="TextBox 12"/>
            <p:cNvSpPr txBox="1"/>
            <p:nvPr/>
          </p:nvSpPr>
          <p:spPr bwMode="auto">
            <a:xfrm>
              <a:off x="2299400" y="2038848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 err="1" smtClean="0">
                  <a:solidFill>
                    <a:schemeClr val="bg1"/>
                  </a:solidFill>
                  <a:cs typeface="Arial" pitchFamily="34" charset="0"/>
                </a:rPr>
                <a:t>Inhalte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564378" y="3419243"/>
            <a:ext cx="4902230" cy="534733"/>
            <a:chOff x="2299400" y="1781114"/>
            <a:chExt cx="4576856" cy="534733"/>
          </a:xfrm>
        </p:grpSpPr>
        <p:sp>
          <p:nvSpPr>
            <p:cNvPr id="59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 err="1" smtClean="0">
                  <a:solidFill>
                    <a:schemeClr val="bg1"/>
                  </a:solidFill>
                  <a:cs typeface="Arial" pitchFamily="34" charset="0"/>
                </a:rPr>
                <a:t>Zusammenfassung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Arial" pitchFamily="34" charset="0"/>
                </a:rPr>
                <a:t> und </a:t>
              </a:r>
              <a:r>
                <a:rPr lang="en-US" altLang="ko-KR" sz="1400" b="1" dirty="0" err="1" smtClean="0">
                  <a:solidFill>
                    <a:schemeClr val="bg1"/>
                  </a:solidFill>
                  <a:cs typeface="Arial" pitchFamily="34" charset="0"/>
                </a:rPr>
                <a:t>Ausblick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0" name="TextBox 12"/>
            <p:cNvSpPr txBox="1"/>
            <p:nvPr/>
          </p:nvSpPr>
          <p:spPr bwMode="auto">
            <a:xfrm>
              <a:off x="2299400" y="2038848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61" name="TextBox 4"/>
          <p:cNvSpPr txBox="1"/>
          <p:nvPr/>
        </p:nvSpPr>
        <p:spPr>
          <a:xfrm>
            <a:off x="1763688" y="145507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62" name="TextBox 4"/>
          <p:cNvSpPr txBox="1"/>
          <p:nvPr/>
        </p:nvSpPr>
        <p:spPr>
          <a:xfrm>
            <a:off x="1763688" y="2125179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63" name="TextBox 4"/>
          <p:cNvSpPr txBox="1"/>
          <p:nvPr/>
        </p:nvSpPr>
        <p:spPr>
          <a:xfrm>
            <a:off x="1763688" y="2795287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64" name="TextBox 4"/>
          <p:cNvSpPr txBox="1"/>
          <p:nvPr/>
        </p:nvSpPr>
        <p:spPr>
          <a:xfrm>
            <a:off x="1763688" y="3465395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60440" y="2165777"/>
            <a:ext cx="5183560" cy="473576"/>
          </a:xfrm>
        </p:spPr>
        <p:txBody>
          <a:bodyPr/>
          <a:lstStyle/>
          <a:p>
            <a:r>
              <a:rPr lang="de-DE" altLang="ko-KR" noProof="0" dirty="0" smtClean="0"/>
              <a:t>Curriculare Vorgaben</a:t>
            </a:r>
            <a:endParaRPr lang="de-DE" altLang="ko-KR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60440" y="2639353"/>
            <a:ext cx="5183560" cy="288032"/>
          </a:xfrm>
        </p:spPr>
        <p:txBody>
          <a:bodyPr/>
          <a:lstStyle/>
          <a:p>
            <a:pPr lvl="0"/>
            <a:r>
              <a:rPr lang="de-DE" altLang="ko-KR" noProof="0" dirty="0" smtClean="0"/>
              <a:t>Der (neue) Rahmenplan</a:t>
            </a:r>
            <a:endParaRPr lang="de-DE" altLang="ko-KR" noProof="0" dirty="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F4C6491-8650-4C13-9EEA-462E9F329711}"/>
              </a:ext>
            </a:extLst>
          </p:cNvPr>
          <p:cNvSpPr/>
          <p:nvPr/>
        </p:nvSpPr>
        <p:spPr>
          <a:xfrm rot="18900000">
            <a:off x="2025549" y="2199186"/>
            <a:ext cx="484393" cy="94129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Rahmenplan Klasse 7</a:t>
            </a:r>
            <a:endParaRPr lang="de-DE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b="1" dirty="0"/>
              <a:t>Sicher kommunizieren und kooperieren </a:t>
            </a:r>
            <a:r>
              <a:rPr lang="de-DE" b="1" dirty="0" smtClean="0"/>
              <a:t> </a:t>
            </a:r>
            <a:r>
              <a:rPr lang="de-DE" b="1" dirty="0"/>
              <a:t>–</a:t>
            </a:r>
            <a:r>
              <a:rPr lang="de-DE" b="1" dirty="0" smtClean="0"/>
              <a:t> </a:t>
            </a:r>
            <a:r>
              <a:rPr lang="de-DE" dirty="0" smtClean="0"/>
              <a:t>8 Unterrichtsstunden</a:t>
            </a:r>
            <a:endParaRPr lang="de-DE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751814"/>
            <a:ext cx="6889726" cy="1887333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971600" y="1131030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</a:rPr>
              <a:t>Die Schülerinnen und Schüler verschlüsseln Daten und </a:t>
            </a:r>
            <a:r>
              <a:rPr lang="de-DE" sz="1600" dirty="0" smtClean="0">
                <a:solidFill>
                  <a:schemeClr val="bg1"/>
                </a:solidFill>
              </a:rPr>
              <a:t>tauschen diese      </a:t>
            </a:r>
            <a:r>
              <a:rPr lang="de-DE" sz="1600" dirty="0" err="1" smtClean="0">
                <a:solidFill>
                  <a:schemeClr val="bg1"/>
                </a:solidFill>
              </a:rPr>
              <a:t>aus.Sie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>
                <a:solidFill>
                  <a:schemeClr val="bg1"/>
                </a:solidFill>
              </a:rPr>
              <a:t>lernen anhand historischer Verfahren das </a:t>
            </a:r>
            <a:r>
              <a:rPr lang="de-DE" sz="1600" dirty="0" smtClean="0">
                <a:solidFill>
                  <a:schemeClr val="bg1"/>
                </a:solidFill>
              </a:rPr>
              <a:t>Prinzip </a:t>
            </a:r>
            <a:r>
              <a:rPr lang="de-DE" sz="1600" dirty="0" smtClean="0">
                <a:solidFill>
                  <a:schemeClr val="bg1"/>
                </a:solidFill>
              </a:rPr>
              <a:t>der </a:t>
            </a:r>
            <a:r>
              <a:rPr lang="de-DE" sz="1600" dirty="0" smtClean="0">
                <a:solidFill>
                  <a:schemeClr val="bg1"/>
                </a:solidFill>
              </a:rPr>
              <a:t>                     symmetrischen Verschlüsselung </a:t>
            </a:r>
            <a:r>
              <a:rPr lang="de-DE" sz="1600" dirty="0">
                <a:solidFill>
                  <a:schemeClr val="bg1"/>
                </a:solidFill>
              </a:rPr>
              <a:t>kennen. Sie begründen </a:t>
            </a:r>
            <a:r>
              <a:rPr lang="de-DE" sz="1600" dirty="0" smtClean="0">
                <a:solidFill>
                  <a:schemeClr val="bg1"/>
                </a:solidFill>
              </a:rPr>
              <a:t>die   </a:t>
            </a:r>
            <a:r>
              <a:rPr lang="de-DE" sz="1600" dirty="0" smtClean="0">
                <a:solidFill>
                  <a:schemeClr val="bg1"/>
                </a:solidFill>
              </a:rPr>
              <a:t>                     Notwendigkeit </a:t>
            </a:r>
            <a:r>
              <a:rPr lang="de-DE" sz="1600" dirty="0">
                <a:solidFill>
                  <a:schemeClr val="bg1"/>
                </a:solidFill>
              </a:rPr>
              <a:t>für Sicherung der Vertraulichkeit und wenden das </a:t>
            </a:r>
            <a:r>
              <a:rPr lang="de-DE" sz="1600" dirty="0" smtClean="0">
                <a:solidFill>
                  <a:schemeClr val="bg1"/>
                </a:solidFill>
              </a:rPr>
              <a:t>Prinzip </a:t>
            </a:r>
            <a:r>
              <a:rPr lang="de-DE" sz="1600" dirty="0">
                <a:solidFill>
                  <a:schemeClr val="bg1"/>
                </a:solidFill>
              </a:rPr>
              <a:t>auf Dokumente und bei </a:t>
            </a:r>
            <a:r>
              <a:rPr lang="de-DE" sz="1600" dirty="0" smtClean="0">
                <a:solidFill>
                  <a:schemeClr val="bg1"/>
                </a:solidFill>
              </a:rPr>
              <a:t>der Informationsübertragung </a:t>
            </a:r>
            <a:r>
              <a:rPr lang="de-DE" sz="1600" dirty="0">
                <a:solidFill>
                  <a:schemeClr val="bg1"/>
                </a:solidFill>
              </a:rPr>
              <a:t>an. </a:t>
            </a:r>
          </a:p>
        </p:txBody>
      </p:sp>
    </p:spTree>
    <p:extLst>
      <p:ext uri="{BB962C8B-B14F-4D97-AF65-F5344CB8AC3E}">
        <p14:creationId xmlns:p14="http://schemas.microsoft.com/office/powerpoint/2010/main" val="186376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Rahmenplan Klasse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699542"/>
            <a:ext cx="6889726" cy="42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69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Rahmenplan Klasse 9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b="1" dirty="0"/>
              <a:t>Daten zuverlässig und korrekt übertragen </a:t>
            </a:r>
            <a:r>
              <a:rPr lang="de-DE" b="1" dirty="0" smtClean="0"/>
              <a:t> – 6 Unterrichtsstunden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971600" y="1203598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Die Schülerinnen und Schüler lernen Verfahren </a:t>
            </a:r>
            <a:r>
              <a:rPr lang="de-DE" dirty="0" smtClean="0">
                <a:solidFill>
                  <a:schemeClr val="bg1"/>
                </a:solidFill>
              </a:rPr>
              <a:t>kennen, mit </a:t>
            </a:r>
            <a:r>
              <a:rPr lang="de-DE" dirty="0">
                <a:solidFill>
                  <a:schemeClr val="bg1"/>
                </a:solidFill>
              </a:rPr>
              <a:t>deren Hilfe Daten auf Korrektheit geprüft und sicher übertragen werden können. Mit der asymmetrischen Verschlüsselung lernen sie ein </a:t>
            </a:r>
            <a:r>
              <a:rPr lang="de-DE" dirty="0" smtClean="0">
                <a:solidFill>
                  <a:schemeClr val="bg1"/>
                </a:solidFill>
              </a:rPr>
              <a:t> Prinzip </a:t>
            </a:r>
            <a:r>
              <a:rPr lang="de-DE" dirty="0">
                <a:solidFill>
                  <a:schemeClr val="bg1"/>
                </a:solidFill>
              </a:rPr>
              <a:t>kennen, das die Nachteile der symmetrischen </a:t>
            </a:r>
            <a:r>
              <a:rPr lang="de-DE" dirty="0" smtClean="0">
                <a:solidFill>
                  <a:schemeClr val="bg1"/>
                </a:solidFill>
              </a:rPr>
              <a:t>                  Verschlüsselung </a:t>
            </a:r>
            <a:r>
              <a:rPr lang="de-DE" dirty="0">
                <a:solidFill>
                  <a:schemeClr val="bg1"/>
                </a:solidFill>
              </a:rPr>
              <a:t>ausgleicht</a:t>
            </a:r>
            <a:r>
              <a:rPr lang="de-DE" dirty="0"/>
              <a:t>. 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396" y="2680926"/>
            <a:ext cx="6889726" cy="215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Gesamtübersicht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1475656" y="4297314"/>
            <a:ext cx="9144000" cy="288032"/>
          </a:xfrm>
        </p:spPr>
        <p:txBody>
          <a:bodyPr/>
          <a:lstStyle/>
          <a:p>
            <a:r>
              <a:rPr lang="de-DE" sz="800" dirty="0"/>
              <a:t>Quelle: http://</a:t>
            </a:r>
            <a:r>
              <a:rPr lang="de-DE" sz="800" dirty="0" smtClean="0"/>
              <a:t>www.r-krell.de/if-java-j.htm (aufgerufen am 20.08.2018)</a:t>
            </a:r>
            <a:endParaRPr lang="de-DE" sz="800" dirty="0"/>
          </a:p>
        </p:txBody>
      </p:sp>
      <p:pic>
        <p:nvPicPr>
          <p:cNvPr id="1026" name="Picture 2" descr="Zeichnung: Unterteilung der Kryptografie in Hauptzwei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63638"/>
            <a:ext cx="7381875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05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Praktische Umsetzung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68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576868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576868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576868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</Words>
  <Application>Microsoft Office PowerPoint</Application>
  <PresentationFormat>Bildschirmpräsentation (16:9)</PresentationFormat>
  <Paragraphs>59</Paragraphs>
  <Slides>14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14</vt:i4>
      </vt:variant>
    </vt:vector>
  </HeadingPairs>
  <TitlesOfParts>
    <vt:vector size="24" baseType="lpstr">
      <vt:lpstr>Arial Unicode MS</vt:lpstr>
      <vt:lpstr>맑은 고딕</vt:lpstr>
      <vt:lpstr>Arial</vt:lpstr>
      <vt:lpstr>Calibri</vt:lpstr>
      <vt:lpstr>Symbol</vt:lpstr>
      <vt:lpstr>Trebuchet MS</vt:lpstr>
      <vt:lpstr>Wingdings</vt:lpstr>
      <vt:lpstr>Cover and End Slide Master</vt:lpstr>
      <vt:lpstr>Contents Slide Master</vt:lpstr>
      <vt:lpstr>Section Break Slide Master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Eric</cp:lastModifiedBy>
  <cp:revision>125</cp:revision>
  <dcterms:created xsi:type="dcterms:W3CDTF">2016-12-05T23:26:54Z</dcterms:created>
  <dcterms:modified xsi:type="dcterms:W3CDTF">2018-09-18T21:39:36Z</dcterms:modified>
</cp:coreProperties>
</file>