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1" r:id="rId3"/>
    <p:sldId id="263" r:id="rId4"/>
    <p:sldId id="264" r:id="rId5"/>
    <p:sldId id="265" r:id="rId6"/>
    <p:sldId id="260" r:id="rId7"/>
    <p:sldId id="269" r:id="rId8"/>
    <p:sldId id="258" r:id="rId9"/>
    <p:sldId id="270" r:id="rId10"/>
    <p:sldId id="271" r:id="rId11"/>
    <p:sldId id="272" r:id="rId12"/>
    <p:sldId id="274" r:id="rId13"/>
    <p:sldId id="273" r:id="rId14"/>
    <p:sldId id="266" r:id="rId1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73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60D498-054E-4A87-8559-950402E565C4}" type="datetimeFigureOut">
              <a:rPr lang="de-DE" smtClean="0"/>
              <a:t>20.03.2019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A49BBF-107C-483A-B62F-4A9EAAFBF6D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038325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https://az809444.vo.msecnd.net/image/4403244/636x0/0/ofenfrische-salamipng.png</a:t>
            </a:r>
          </a:p>
          <a:p>
            <a:endParaRPr lang="de-DE" dirty="0"/>
          </a:p>
          <a:p>
            <a:r>
              <a:rPr lang="de-DE" dirty="0"/>
              <a:t>https://images-na.ssl-images-amazon.com/images/I/61TqUmzjtZL._SX679_.jpg</a:t>
            </a:r>
          </a:p>
          <a:p>
            <a:endParaRPr lang="de-DE" dirty="0"/>
          </a:p>
          <a:p>
            <a:r>
              <a:rPr lang="de-DE" dirty="0"/>
              <a:t>https://static.poco.de/static//media/cache/resolve/zoom_preview/static/uploads/images/product/backpapier-496537400-1.jpg</a:t>
            </a:r>
          </a:p>
          <a:p>
            <a:endParaRPr lang="de-DE" dirty="0"/>
          </a:p>
          <a:p>
            <a:r>
              <a:rPr lang="de-DE" dirty="0"/>
              <a:t>https://www.potterie.de/bilder/produkte/gross/Topflappen-und-Handschuh-Set-Grillin-Chillin-2tlg-Baumwolle-Teflon.png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49BBF-107C-483A-B62F-4A9EAAFBF6DC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8740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https://az809444.vo.msecnd.net/image/4403244/636x0/0/ofenfrische-salamipng.png</a:t>
            </a:r>
          </a:p>
          <a:p>
            <a:endParaRPr lang="de-DE" dirty="0"/>
          </a:p>
          <a:p>
            <a:r>
              <a:rPr lang="de-DE" dirty="0"/>
              <a:t>https://images-na.ssl-images-amazon.com/images/I/61TqUmzjtZL._SX679_.jpg</a:t>
            </a:r>
          </a:p>
          <a:p>
            <a:endParaRPr lang="de-DE" dirty="0"/>
          </a:p>
          <a:p>
            <a:r>
              <a:rPr lang="de-DE" dirty="0"/>
              <a:t>https://static.poco.de/static//media/cache/resolve/zoom_preview/static/uploads/images/product/backpapier-496537400-1.jpg</a:t>
            </a:r>
          </a:p>
          <a:p>
            <a:endParaRPr lang="de-DE" dirty="0"/>
          </a:p>
          <a:p>
            <a:r>
              <a:rPr lang="de-DE" dirty="0"/>
              <a:t>https://www.potterie.de/bilder/produkte/gross/Topflappen-und-Handschuh-Set-Grillin-Chillin-2tlg-Baumwolle-Teflon.png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49BBF-107C-483A-B62F-4A9EAAFBF6DC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31350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https://www.freundin.de/sites/default/files/styles/media_small_mobile_s/public/images/2017-10/nudel-hack.jpg?itok=8v9GnVtm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49BBF-107C-483A-B62F-4A9EAAFBF6DC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57246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https://az809444.vo.msecnd.net/image/4403244/636x0/0/ofenfrische-salamipng.png</a:t>
            </a:r>
          </a:p>
          <a:p>
            <a:endParaRPr lang="de-DE" dirty="0"/>
          </a:p>
          <a:p>
            <a:r>
              <a:rPr lang="de-DE" dirty="0"/>
              <a:t>https://images-na.ssl-images-amazon.com/images/I/61TqUmzjtZL._SX679_.jpg</a:t>
            </a:r>
          </a:p>
          <a:p>
            <a:endParaRPr lang="de-DE" dirty="0"/>
          </a:p>
          <a:p>
            <a:r>
              <a:rPr lang="de-DE" dirty="0"/>
              <a:t>https://static.poco.de/static//media/cache/resolve/zoom_preview/static/uploads/images/product/backpapier-496537400-1.jpg</a:t>
            </a:r>
          </a:p>
          <a:p>
            <a:endParaRPr lang="de-DE" dirty="0"/>
          </a:p>
          <a:p>
            <a:r>
              <a:rPr lang="de-DE" dirty="0"/>
              <a:t>https://www.potterie.de/bilder/produkte/gross/Topflappen-und-Handschuh-Set-Grillin-Chillin-2tlg-Baumwolle-Teflon.png</a:t>
            </a:r>
          </a:p>
          <a:p>
            <a:endParaRPr lang="de-DE" dirty="0"/>
          </a:p>
          <a:p>
            <a:r>
              <a:rPr lang="de-DE" dirty="0"/>
              <a:t>https://src.discounto.de/pics/Angebote/2018-06/2524792/3855047_Barilla-Spaghetti-500g_xxl.jpg</a:t>
            </a:r>
          </a:p>
          <a:p>
            <a:endParaRPr lang="de-DE" dirty="0"/>
          </a:p>
          <a:p>
            <a:r>
              <a:rPr lang="de-DE" dirty="0"/>
              <a:t>https://www.falkculinair.com/images/product/signature-24cm-copper-casserole.jpg</a:t>
            </a:r>
          </a:p>
          <a:p>
            <a:endParaRPr lang="de-DE" dirty="0"/>
          </a:p>
          <a:p>
            <a:r>
              <a:rPr lang="de-DE" dirty="0"/>
              <a:t>https://medizin-aspekte.de/wp-content/uploads/wasser_welle.jpg</a:t>
            </a:r>
          </a:p>
          <a:p>
            <a:endParaRPr lang="de-DE" dirty="0"/>
          </a:p>
          <a:p>
            <a:r>
              <a:rPr lang="de-DE" dirty="0"/>
              <a:t>https://www.zentrum-der-gesundheit.de/storage/images/720/16by9/43/66/37/436637db6c7ff6272e73f4a40f16b393.jpg</a:t>
            </a:r>
          </a:p>
          <a:p>
            <a:endParaRPr lang="de-DE" dirty="0"/>
          </a:p>
          <a:p>
            <a:r>
              <a:rPr lang="de-DE" dirty="0"/>
              <a:t>https://image.gala.de/21845168/uncropped-0-0/e781254a7c14f796a98f7977ff4ed332/aC/kochendes-wasser.jpg</a:t>
            </a:r>
          </a:p>
          <a:p>
            <a:endParaRPr lang="de-DE" dirty="0"/>
          </a:p>
          <a:p>
            <a:r>
              <a:rPr lang="de-DE" dirty="0"/>
              <a:t>https://hausschlachtebedarf.de/media/image/b3/26/ec/1291_600x600.jpg</a:t>
            </a:r>
          </a:p>
          <a:p>
            <a:endParaRPr lang="de-DE" dirty="0"/>
          </a:p>
          <a:p>
            <a:r>
              <a:rPr lang="de-DE" dirty="0"/>
              <a:t>https://media.real-onlineshop.de/images/items/1024x1024/e6bff736c167a0a1bcb2c2f1eac90090.jpg</a:t>
            </a:r>
          </a:p>
          <a:p>
            <a:endParaRPr lang="de-DE" dirty="0"/>
          </a:p>
          <a:p>
            <a:r>
              <a:rPr lang="de-DE" dirty="0"/>
              <a:t>https://www.backofen.com/wp-content/uploads/backofen-mit-herd1.jpg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49BBF-107C-483A-B62F-4A9EAAFBF6DC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24268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https://az809444.vo.msecnd.net/image/4403244/636x0/0/ofenfrische-salamipng.png</a:t>
            </a:r>
          </a:p>
          <a:p>
            <a:endParaRPr lang="de-DE" dirty="0"/>
          </a:p>
          <a:p>
            <a:r>
              <a:rPr lang="de-DE" dirty="0"/>
              <a:t>https://images-na.ssl-images-amazon.com/images/I/61TqUmzjtZL._SX679_.jpg</a:t>
            </a:r>
          </a:p>
          <a:p>
            <a:endParaRPr lang="de-DE" dirty="0"/>
          </a:p>
          <a:p>
            <a:r>
              <a:rPr lang="de-DE" dirty="0"/>
              <a:t>https://static.poco.de/static//media/cache/resolve/zoom_preview/static/uploads/images/product/backpapier-496537400-1.jpg</a:t>
            </a:r>
          </a:p>
          <a:p>
            <a:endParaRPr lang="de-DE" dirty="0"/>
          </a:p>
          <a:p>
            <a:r>
              <a:rPr lang="de-DE" dirty="0"/>
              <a:t>https://www.potterie.de/bilder/produkte/gross/Topflappen-und-Handschuh-Set-Grillin-Chillin-2tlg-Baumwolle-Teflon.png</a:t>
            </a:r>
          </a:p>
          <a:p>
            <a:endParaRPr lang="de-DE" dirty="0"/>
          </a:p>
          <a:p>
            <a:r>
              <a:rPr lang="de-DE" dirty="0"/>
              <a:t>https://src.discounto.de/pics/Angebote/2018-06/2524792/3855047_Barilla-Spaghetti-500g_xxl.jpg</a:t>
            </a:r>
          </a:p>
          <a:p>
            <a:endParaRPr lang="de-DE" dirty="0"/>
          </a:p>
          <a:p>
            <a:r>
              <a:rPr lang="de-DE" dirty="0"/>
              <a:t>https://www.falkculinair.com/images/product/signature-24cm-copper-casserole.jpg</a:t>
            </a:r>
          </a:p>
          <a:p>
            <a:endParaRPr lang="de-DE" dirty="0"/>
          </a:p>
          <a:p>
            <a:r>
              <a:rPr lang="de-DE" dirty="0"/>
              <a:t>https://medizin-aspekte.de/wp-content/uploads/wasser_welle.jpg</a:t>
            </a:r>
          </a:p>
          <a:p>
            <a:endParaRPr lang="de-DE" dirty="0"/>
          </a:p>
          <a:p>
            <a:r>
              <a:rPr lang="de-DE" dirty="0"/>
              <a:t>https://www.zentrum-der-gesundheit.de/storage/images/720/16by9/43/66/37/436637db6c7ff6272e73f4a40f16b393.jpg</a:t>
            </a:r>
          </a:p>
          <a:p>
            <a:endParaRPr lang="de-DE" dirty="0"/>
          </a:p>
          <a:p>
            <a:r>
              <a:rPr lang="de-DE" dirty="0"/>
              <a:t>https://image.gala.de/21845168/uncropped-0-0/e781254a7c14f796a98f7977ff4ed332/aC/kochendes-wasser.jpg</a:t>
            </a:r>
          </a:p>
          <a:p>
            <a:endParaRPr lang="de-DE" dirty="0"/>
          </a:p>
          <a:p>
            <a:r>
              <a:rPr lang="de-DE" dirty="0"/>
              <a:t>https://hausschlachtebedarf.de/media/image/b3/26/ec/1291_600x600.jpg</a:t>
            </a:r>
          </a:p>
          <a:p>
            <a:endParaRPr lang="de-DE" dirty="0"/>
          </a:p>
          <a:p>
            <a:r>
              <a:rPr lang="de-DE" dirty="0"/>
              <a:t>https://media.real-onlineshop.de/images/items/1024x1024/e6bff736c167a0a1bcb2c2f1eac90090.jpg</a:t>
            </a:r>
          </a:p>
          <a:p>
            <a:endParaRPr lang="de-DE" dirty="0"/>
          </a:p>
          <a:p>
            <a:r>
              <a:rPr lang="de-DE" dirty="0"/>
              <a:t>https://www.backofen.com/wp-content/uploads/backofen-mit-herd1.jpg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49BBF-107C-483A-B62F-4A9EAAFBF6DC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3237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https://az809444.vo.msecnd.net/image/4403244/636x0/0/ofenfrische-salamipng.png</a:t>
            </a:r>
          </a:p>
          <a:p>
            <a:endParaRPr lang="de-DE" dirty="0"/>
          </a:p>
          <a:p>
            <a:r>
              <a:rPr lang="de-DE" dirty="0"/>
              <a:t>https://images-na.ssl-images-amazon.com/images/I/61TqUmzjtZL._SX679_.jpg</a:t>
            </a:r>
          </a:p>
          <a:p>
            <a:endParaRPr lang="de-DE" dirty="0"/>
          </a:p>
          <a:p>
            <a:r>
              <a:rPr lang="de-DE" dirty="0"/>
              <a:t>https://static.poco.de/static//media/cache/resolve/zoom_preview/static/uploads/images/product/backpapier-496537400-1.jpg</a:t>
            </a:r>
          </a:p>
          <a:p>
            <a:endParaRPr lang="de-DE" dirty="0"/>
          </a:p>
          <a:p>
            <a:r>
              <a:rPr lang="de-DE" dirty="0"/>
              <a:t>https://www.potterie.de/bilder/produkte/gross/Topflappen-und-Handschuh-Set-Grillin-Chillin-2tlg-Baumwolle-Teflon.png</a:t>
            </a:r>
          </a:p>
          <a:p>
            <a:endParaRPr lang="de-DE" dirty="0"/>
          </a:p>
          <a:p>
            <a:r>
              <a:rPr lang="de-DE" dirty="0"/>
              <a:t>https://src.discounto.de/pics/Angebote/2018-06/2524792/3855047_Barilla-Spaghetti-500g_xxl.jpg</a:t>
            </a:r>
          </a:p>
          <a:p>
            <a:endParaRPr lang="de-DE" dirty="0"/>
          </a:p>
          <a:p>
            <a:r>
              <a:rPr lang="de-DE" dirty="0"/>
              <a:t>https://www.falkculinair.com/images/product/signature-24cm-copper-casserole.jpg</a:t>
            </a:r>
          </a:p>
          <a:p>
            <a:endParaRPr lang="de-DE" dirty="0"/>
          </a:p>
          <a:p>
            <a:r>
              <a:rPr lang="de-DE" dirty="0"/>
              <a:t>https://medizin-aspekte.de/wp-content/uploads/wasser_welle.jpg</a:t>
            </a:r>
          </a:p>
          <a:p>
            <a:endParaRPr lang="de-DE" dirty="0"/>
          </a:p>
          <a:p>
            <a:r>
              <a:rPr lang="de-DE" dirty="0"/>
              <a:t>https://www.zentrum-der-gesundheit.de/storage/images/720/16by9/43/66/37/436637db6c7ff6272e73f4a40f16b393.jpg</a:t>
            </a:r>
          </a:p>
          <a:p>
            <a:endParaRPr lang="de-DE" dirty="0"/>
          </a:p>
          <a:p>
            <a:r>
              <a:rPr lang="de-DE" dirty="0"/>
              <a:t>https://image.gala.de/21845168/uncropped-0-0/e781254a7c14f796a98f7977ff4ed332/aC/kochendes-wasser.jpg</a:t>
            </a:r>
          </a:p>
          <a:p>
            <a:endParaRPr lang="de-DE" dirty="0"/>
          </a:p>
          <a:p>
            <a:r>
              <a:rPr lang="de-DE" dirty="0"/>
              <a:t>https://hausschlachtebedarf.de/media/image/b3/26/ec/1291_600x600.jpg</a:t>
            </a:r>
          </a:p>
          <a:p>
            <a:endParaRPr lang="de-DE" dirty="0"/>
          </a:p>
          <a:p>
            <a:r>
              <a:rPr lang="de-DE" dirty="0"/>
              <a:t>https://media.real-onlineshop.de/images/items/1024x1024/e6bff736c167a0a1bcb2c2f1eac90090.jpg</a:t>
            </a:r>
          </a:p>
          <a:p>
            <a:endParaRPr lang="de-DE" dirty="0"/>
          </a:p>
          <a:p>
            <a:r>
              <a:rPr lang="de-DE" dirty="0"/>
              <a:t>https://www.backofen.com/wp-content/uploads/backofen-mit-herd1.jpg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49BBF-107C-483A-B62F-4A9EAAFBF6DC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0612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A7923-F96C-4399-B571-82815DE1D134}" type="datetimeFigureOut">
              <a:rPr lang="de-DE" smtClean="0"/>
              <a:t>20.03.2019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88CE-FAF0-4B5A-9F53-5FE8C039F0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1014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A7923-F96C-4399-B571-82815DE1D134}" type="datetimeFigureOut">
              <a:rPr lang="de-DE" smtClean="0"/>
              <a:t>20.03.2019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88CE-FAF0-4B5A-9F53-5FE8C039F0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163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A7923-F96C-4399-B571-82815DE1D134}" type="datetimeFigureOut">
              <a:rPr lang="de-DE" smtClean="0"/>
              <a:t>20.03.2019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88CE-FAF0-4B5A-9F53-5FE8C039F0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7274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A7923-F96C-4399-B571-82815DE1D134}" type="datetimeFigureOut">
              <a:rPr lang="de-DE" smtClean="0"/>
              <a:t>20.03.2019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88CE-FAF0-4B5A-9F53-5FE8C039F0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9403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A7923-F96C-4399-B571-82815DE1D134}" type="datetimeFigureOut">
              <a:rPr lang="de-DE" smtClean="0"/>
              <a:t>20.03.2019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88CE-FAF0-4B5A-9F53-5FE8C039F0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66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A7923-F96C-4399-B571-82815DE1D134}" type="datetimeFigureOut">
              <a:rPr lang="de-DE" smtClean="0"/>
              <a:t>20.03.2019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88CE-FAF0-4B5A-9F53-5FE8C039F0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2558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A7923-F96C-4399-B571-82815DE1D134}" type="datetimeFigureOut">
              <a:rPr lang="de-DE" smtClean="0"/>
              <a:t>20.03.2019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88CE-FAF0-4B5A-9F53-5FE8C039F0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6343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A7923-F96C-4399-B571-82815DE1D134}" type="datetimeFigureOut">
              <a:rPr lang="de-DE" smtClean="0"/>
              <a:t>20.03.2019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88CE-FAF0-4B5A-9F53-5FE8C039F0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2146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A7923-F96C-4399-B571-82815DE1D134}" type="datetimeFigureOut">
              <a:rPr lang="de-DE" smtClean="0"/>
              <a:t>20.03.2019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88CE-FAF0-4B5A-9F53-5FE8C039F0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2974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A7923-F96C-4399-B571-82815DE1D134}" type="datetimeFigureOut">
              <a:rPr lang="de-DE" smtClean="0"/>
              <a:t>20.03.2019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88CE-FAF0-4B5A-9F53-5FE8C039F0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7902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A7923-F96C-4399-B571-82815DE1D134}" type="datetimeFigureOut">
              <a:rPr lang="de-DE" smtClean="0"/>
              <a:t>20.03.2019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88CE-FAF0-4B5A-9F53-5FE8C039F0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707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CA7923-F96C-4399-B571-82815DE1D134}" type="datetimeFigureOut">
              <a:rPr lang="de-DE" smtClean="0"/>
              <a:t>20.03.2019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B288CE-FAF0-4B5A-9F53-5FE8C039F0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6380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8.jpeg"/><Relationship Id="rId3" Type="http://schemas.openxmlformats.org/officeDocument/2006/relationships/image" Target="../media/image20.jpeg"/><Relationship Id="rId7" Type="http://schemas.openxmlformats.org/officeDocument/2006/relationships/image" Target="../media/image3.jpeg"/><Relationship Id="rId12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11" Type="http://schemas.openxmlformats.org/officeDocument/2006/relationships/image" Target="../media/image16.jpeg"/><Relationship Id="rId5" Type="http://schemas.openxmlformats.org/officeDocument/2006/relationships/image" Target="../media/image15.jpeg"/><Relationship Id="rId15" Type="http://schemas.openxmlformats.org/officeDocument/2006/relationships/image" Target="../media/image24.jpeg"/><Relationship Id="rId10" Type="http://schemas.openxmlformats.org/officeDocument/2006/relationships/image" Target="../media/image23.jpg"/><Relationship Id="rId4" Type="http://schemas.openxmlformats.org/officeDocument/2006/relationships/image" Target="../media/image21.jpeg"/><Relationship Id="rId9" Type="http://schemas.openxmlformats.org/officeDocument/2006/relationships/image" Target="../media/image22.jpeg"/><Relationship Id="rId1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7.jpeg"/><Relationship Id="rId3" Type="http://schemas.openxmlformats.org/officeDocument/2006/relationships/image" Target="../media/image20.jpeg"/><Relationship Id="rId7" Type="http://schemas.openxmlformats.org/officeDocument/2006/relationships/image" Target="../media/image3.jpeg"/><Relationship Id="rId12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11" Type="http://schemas.openxmlformats.org/officeDocument/2006/relationships/image" Target="../media/image23.jpg"/><Relationship Id="rId5" Type="http://schemas.openxmlformats.org/officeDocument/2006/relationships/image" Target="../media/image15.jpeg"/><Relationship Id="rId15" Type="http://schemas.openxmlformats.org/officeDocument/2006/relationships/image" Target="../media/image19.jpeg"/><Relationship Id="rId10" Type="http://schemas.openxmlformats.org/officeDocument/2006/relationships/image" Target="../media/image25.jpeg"/><Relationship Id="rId4" Type="http://schemas.openxmlformats.org/officeDocument/2006/relationships/image" Target="../media/image21.jpeg"/><Relationship Id="rId9" Type="http://schemas.openxmlformats.org/officeDocument/2006/relationships/image" Target="../media/image22.jpeg"/><Relationship Id="rId1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mp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studio.code.org/s/iceage/stage/1/puzzle/1" TargetMode="External"/><Relationship Id="rId3" Type="http://schemas.openxmlformats.org/officeDocument/2006/relationships/hyperlink" Target="https://studio.code.org/flappy/1" TargetMode="External"/><Relationship Id="rId7" Type="http://schemas.openxmlformats.org/officeDocument/2006/relationships/hyperlink" Target="https://studio.code.org/s/hero/stage/1/puzzle/1" TargetMode="External"/><Relationship Id="rId2" Type="http://schemas.openxmlformats.org/officeDocument/2006/relationships/hyperlink" Target="https://studio.code.org/s/frozen/stage/1/puzzle/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tudio.code.org/s/minecraft/stage/1/puzzle/1" TargetMode="External"/><Relationship Id="rId5" Type="http://schemas.openxmlformats.org/officeDocument/2006/relationships/hyperlink" Target="https://studio.code.org/s/mc/stage/1/puzzle/1" TargetMode="External"/><Relationship Id="rId4" Type="http://schemas.openxmlformats.org/officeDocument/2006/relationships/hyperlink" Target="https://studio.code.org/s/aquatic/stage/1/puzzle/1" TargetMode="External"/><Relationship Id="rId9" Type="http://schemas.openxmlformats.org/officeDocument/2006/relationships/hyperlink" Target="https://studio.code.org/s/starwarsblocks/stage/1/puzzle/1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2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12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11" Type="http://schemas.openxmlformats.org/officeDocument/2006/relationships/image" Target="../media/image4.jpeg"/><Relationship Id="rId5" Type="http://schemas.openxmlformats.org/officeDocument/2006/relationships/image" Target="../media/image16.jpeg"/><Relationship Id="rId15" Type="http://schemas.openxmlformats.org/officeDocument/2006/relationships/image" Target="../media/image24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Relationship Id="rId14" Type="http://schemas.openxmlformats.org/officeDocument/2006/relationships/image" Target="../media/image2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948401"/>
          </a:xfrm>
        </p:spPr>
        <p:txBody>
          <a:bodyPr>
            <a:normAutofit fontScale="90000"/>
          </a:bodyPr>
          <a:lstStyle/>
          <a:p>
            <a:r>
              <a:rPr lang="de-DE" dirty="0"/>
              <a:t>Klasse 5: </a:t>
            </a:r>
            <a:br>
              <a:rPr lang="de-DE" dirty="0"/>
            </a:br>
            <a:r>
              <a:rPr lang="de-DE" dirty="0"/>
              <a:t>Programmieren? Kinderleicht!</a:t>
            </a:r>
            <a:br>
              <a:rPr lang="de-DE" dirty="0"/>
            </a:br>
            <a:br>
              <a:rPr lang="de-DE" dirty="0"/>
            </a:br>
            <a:r>
              <a:rPr lang="de-DE" dirty="0">
                <a:sym typeface="Wingdings" panose="05000000000000000000" pitchFamily="2" charset="2"/>
              </a:rPr>
              <a:t> </a:t>
            </a:r>
            <a:r>
              <a:rPr lang="de-DE" dirty="0"/>
              <a:t>Code.org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8183418" y="6206836"/>
            <a:ext cx="4008582" cy="651164"/>
          </a:xfrm>
        </p:spPr>
        <p:txBody>
          <a:bodyPr/>
          <a:lstStyle/>
          <a:p>
            <a:r>
              <a:rPr lang="de-DE" dirty="0"/>
              <a:t>Henning Maas</a:t>
            </a:r>
          </a:p>
        </p:txBody>
      </p:sp>
    </p:spTree>
    <p:extLst>
      <p:ext uri="{BB962C8B-B14F-4D97-AF65-F5344CB8AC3E}">
        <p14:creationId xmlns:p14="http://schemas.microsoft.com/office/powerpoint/2010/main" val="31447312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DCADED96-14AA-4D99-856D-7E9D3533C951}"/>
              </a:ext>
            </a:extLst>
          </p:cNvPr>
          <p:cNvSpPr/>
          <p:nvPr/>
        </p:nvSpPr>
        <p:spPr>
          <a:xfrm>
            <a:off x="0" y="0"/>
            <a:ext cx="2890982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348E5A69-0608-4D86-BEC2-1B45A3EFA011}"/>
              </a:ext>
            </a:extLst>
          </p:cNvPr>
          <p:cNvSpPr/>
          <p:nvPr/>
        </p:nvSpPr>
        <p:spPr>
          <a:xfrm>
            <a:off x="2890982" y="0"/>
            <a:ext cx="9301018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5" name="Picture 6" descr="Bildergebnis für kochtopf">
            <a:extLst>
              <a:ext uri="{FF2B5EF4-FFF2-40B4-BE49-F238E27FC236}">
                <a16:creationId xmlns:a16="http://schemas.microsoft.com/office/drawing/2014/main" id="{76780C3F-06BD-4F3D-87EC-F41094AB0B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0" r="4948"/>
          <a:stretch/>
        </p:blipFill>
        <p:spPr bwMode="auto">
          <a:xfrm>
            <a:off x="2898525" y="-49265"/>
            <a:ext cx="2162181" cy="143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Ähnliches Foto">
            <a:extLst>
              <a:ext uri="{FF2B5EF4-FFF2-40B4-BE49-F238E27FC236}">
                <a16:creationId xmlns:a16="http://schemas.microsoft.com/office/drawing/2014/main" id="{1F5F8ED9-389C-4E3A-BC9A-8BAEB37CAA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285" y="215940"/>
            <a:ext cx="2491933" cy="1660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0" descr="Bildergebnis für SALZ">
            <a:extLst>
              <a:ext uri="{FF2B5EF4-FFF2-40B4-BE49-F238E27FC236}">
                <a16:creationId xmlns:a16="http://schemas.microsoft.com/office/drawing/2014/main" id="{C97B56A3-E10D-4B14-BBEF-566991F550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02" r="17392"/>
          <a:stretch/>
        </p:blipFill>
        <p:spPr bwMode="auto">
          <a:xfrm>
            <a:off x="4060417" y="485867"/>
            <a:ext cx="2254260" cy="180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8" descr="Bildergebnis für herd">
            <a:extLst>
              <a:ext uri="{FF2B5EF4-FFF2-40B4-BE49-F238E27FC236}">
                <a16:creationId xmlns:a16="http://schemas.microsoft.com/office/drawing/2014/main" id="{A51DD5AA-273F-4F8A-8850-2206212D55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1" t="10646" r="23578" b="14172"/>
          <a:stretch/>
        </p:blipFill>
        <p:spPr bwMode="auto">
          <a:xfrm>
            <a:off x="5034592" y="687284"/>
            <a:ext cx="2032977" cy="2513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6" descr="Bildergebnis für eieruhr">
            <a:extLst>
              <a:ext uri="{FF2B5EF4-FFF2-40B4-BE49-F238E27FC236}">
                <a16:creationId xmlns:a16="http://schemas.microsoft.com/office/drawing/2014/main" id="{233167C5-8980-4437-B221-E66AA671E3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0" t="8489" r="4591" b="6871"/>
          <a:stretch/>
        </p:blipFill>
        <p:spPr bwMode="auto">
          <a:xfrm>
            <a:off x="5870454" y="1204618"/>
            <a:ext cx="2156581" cy="2144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Bildergebnis für spaghetti barilla">
            <a:extLst>
              <a:ext uri="{FF2B5EF4-FFF2-40B4-BE49-F238E27FC236}">
                <a16:creationId xmlns:a16="http://schemas.microsoft.com/office/drawing/2014/main" id="{DC7FDA66-D4C9-4888-B622-16ADE9B4F1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1843" y="1766318"/>
            <a:ext cx="4470839" cy="1676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Ellipse 1">
            <a:extLst>
              <a:ext uri="{FF2B5EF4-FFF2-40B4-BE49-F238E27FC236}">
                <a16:creationId xmlns:a16="http://schemas.microsoft.com/office/drawing/2014/main" id="{BEF5D814-5501-4005-9833-C87400437584}"/>
              </a:ext>
            </a:extLst>
          </p:cNvPr>
          <p:cNvSpPr/>
          <p:nvPr/>
        </p:nvSpPr>
        <p:spPr>
          <a:xfrm>
            <a:off x="6386179" y="2116663"/>
            <a:ext cx="5934179" cy="3200159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1" name="Picture 14" descr="Bildergebnis für kochlöffel">
            <a:extLst>
              <a:ext uri="{FF2B5EF4-FFF2-40B4-BE49-F238E27FC236}">
                <a16:creationId xmlns:a16="http://schemas.microsoft.com/office/drawing/2014/main" id="{27BF7392-8058-4B35-A7C8-4650599A17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5" t="5283" r="3264" b="7129"/>
          <a:stretch/>
        </p:blipFill>
        <p:spPr bwMode="auto">
          <a:xfrm>
            <a:off x="7436712" y="2496646"/>
            <a:ext cx="1916557" cy="159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4" descr="Bildergebnis für kochlöffel">
            <a:extLst>
              <a:ext uri="{FF2B5EF4-FFF2-40B4-BE49-F238E27FC236}">
                <a16:creationId xmlns:a16="http://schemas.microsoft.com/office/drawing/2014/main" id="{05B3011D-F538-408C-A622-B485D2C9D3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5" t="5283" r="3264" b="7129"/>
          <a:stretch/>
        </p:blipFill>
        <p:spPr bwMode="auto">
          <a:xfrm>
            <a:off x="9288702" y="2496646"/>
            <a:ext cx="1916557" cy="159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6" descr="Bildergebnis für eieruhr">
            <a:extLst>
              <a:ext uri="{FF2B5EF4-FFF2-40B4-BE49-F238E27FC236}">
                <a16:creationId xmlns:a16="http://schemas.microsoft.com/office/drawing/2014/main" id="{720CFF60-34A5-483E-8976-1369B5A645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0" t="8489" r="4591" b="6871"/>
          <a:stretch/>
        </p:blipFill>
        <p:spPr bwMode="auto">
          <a:xfrm>
            <a:off x="8260203" y="3011262"/>
            <a:ext cx="2156581" cy="2144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Grafik 59" descr="Ein Bild, das Küchengeräte, Durchschlag, Tasse, drinnen enthält.&#10;&#10;Automatisch generierte Beschreibung">
            <a:extLst>
              <a:ext uri="{FF2B5EF4-FFF2-40B4-BE49-F238E27FC236}">
                <a16:creationId xmlns:a16="http://schemas.microsoft.com/office/drawing/2014/main" id="{63F78069-DF9A-4B3B-B80D-357C58FC961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8059" y="4817159"/>
            <a:ext cx="2963530" cy="2028558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5EBED346-EE35-46A0-83E2-F28292A7139F}"/>
              </a:ext>
            </a:extLst>
          </p:cNvPr>
          <p:cNvSpPr txBox="1"/>
          <p:nvPr/>
        </p:nvSpPr>
        <p:spPr>
          <a:xfrm>
            <a:off x="6422530" y="3442880"/>
            <a:ext cx="784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/>
              <a:t>3x</a:t>
            </a: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BE633EAA-AA66-4743-9634-D7B810CE9913}"/>
              </a:ext>
            </a:extLst>
          </p:cNvPr>
          <p:cNvSpPr/>
          <p:nvPr/>
        </p:nvSpPr>
        <p:spPr>
          <a:xfrm>
            <a:off x="1410379" y="5046633"/>
            <a:ext cx="1466412" cy="95592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4227FFA6-7858-4E15-A3AE-95AB195FBAE1}"/>
              </a:ext>
            </a:extLst>
          </p:cNvPr>
          <p:cNvSpPr txBox="1"/>
          <p:nvPr/>
        </p:nvSpPr>
        <p:spPr>
          <a:xfrm>
            <a:off x="1479408" y="5200737"/>
            <a:ext cx="6243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/>
              <a:t>_x</a:t>
            </a:r>
          </a:p>
        </p:txBody>
      </p:sp>
      <p:pic>
        <p:nvPicPr>
          <p:cNvPr id="41" name="Picture 4" descr="Bildergebnis für spaghetti barilla">
            <a:extLst>
              <a:ext uri="{FF2B5EF4-FFF2-40B4-BE49-F238E27FC236}">
                <a16:creationId xmlns:a16="http://schemas.microsoft.com/office/drawing/2014/main" id="{A5C3DE05-D8F7-4A88-A58D-BA1101E265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" y="0"/>
            <a:ext cx="1917250" cy="71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0" descr="Bildergebnis für SALZ">
            <a:extLst>
              <a:ext uri="{FF2B5EF4-FFF2-40B4-BE49-F238E27FC236}">
                <a16:creationId xmlns:a16="http://schemas.microsoft.com/office/drawing/2014/main" id="{C1C02160-F3C1-41AD-AFAB-C638FFDA2E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02" r="17392"/>
          <a:stretch/>
        </p:blipFill>
        <p:spPr bwMode="auto">
          <a:xfrm>
            <a:off x="293113" y="2434095"/>
            <a:ext cx="1365335" cy="1092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6" descr="Bildergebnis für kochtopf">
            <a:extLst>
              <a:ext uri="{FF2B5EF4-FFF2-40B4-BE49-F238E27FC236}">
                <a16:creationId xmlns:a16="http://schemas.microsoft.com/office/drawing/2014/main" id="{8DA2EB11-6866-405B-8C1F-1DE269C4C9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0" r="4948"/>
          <a:stretch/>
        </p:blipFill>
        <p:spPr bwMode="auto">
          <a:xfrm>
            <a:off x="286322" y="6002557"/>
            <a:ext cx="1494972" cy="993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4" descr="Bildergebnis für kochlöffel">
            <a:extLst>
              <a:ext uri="{FF2B5EF4-FFF2-40B4-BE49-F238E27FC236}">
                <a16:creationId xmlns:a16="http://schemas.microsoft.com/office/drawing/2014/main" id="{04598969-11BF-4E4A-8B4E-CEA01EA6DC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5" t="5283" r="3264" b="7129"/>
          <a:stretch/>
        </p:blipFill>
        <p:spPr bwMode="auto">
          <a:xfrm>
            <a:off x="382933" y="3458702"/>
            <a:ext cx="1146089" cy="955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8" descr="Ähnliches Foto">
            <a:extLst>
              <a:ext uri="{FF2B5EF4-FFF2-40B4-BE49-F238E27FC236}">
                <a16:creationId xmlns:a16="http://schemas.microsoft.com/office/drawing/2014/main" id="{979288DC-C84E-4C51-9111-246EB705E0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39" y="4460556"/>
            <a:ext cx="1149904" cy="766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16" descr="Bildergebnis für eieruhr">
            <a:extLst>
              <a:ext uri="{FF2B5EF4-FFF2-40B4-BE49-F238E27FC236}">
                <a16:creationId xmlns:a16="http://schemas.microsoft.com/office/drawing/2014/main" id="{C4FA3AEF-F2C2-4AA2-B2C7-31C05FA1B4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0" t="8489" r="4591" b="6871"/>
          <a:stretch/>
        </p:blipFill>
        <p:spPr bwMode="auto">
          <a:xfrm>
            <a:off x="571277" y="5235120"/>
            <a:ext cx="809008" cy="804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Grafik 46" descr="Ein Bild, das Küchengeräte, Durchschlag, Tasse, drinnen enthält.&#10;&#10;Automatisch generierte Beschreibung">
            <a:extLst>
              <a:ext uri="{FF2B5EF4-FFF2-40B4-BE49-F238E27FC236}">
                <a16:creationId xmlns:a16="http://schemas.microsoft.com/office/drawing/2014/main" id="{79FA63D4-2400-4DEE-9D48-B2C83273AF7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23" y="578351"/>
            <a:ext cx="1365335" cy="934582"/>
          </a:xfrm>
          <a:prstGeom prst="rect">
            <a:avLst/>
          </a:prstGeom>
        </p:spPr>
      </p:pic>
      <p:pic>
        <p:nvPicPr>
          <p:cNvPr id="48" name="Picture 18" descr="Bildergebnis für herd">
            <a:extLst>
              <a:ext uri="{FF2B5EF4-FFF2-40B4-BE49-F238E27FC236}">
                <a16:creationId xmlns:a16="http://schemas.microsoft.com/office/drawing/2014/main" id="{ECF3F934-F4F5-4AA5-B227-D780CA820D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1" t="10646" r="23578" b="14172"/>
          <a:stretch/>
        </p:blipFill>
        <p:spPr bwMode="auto">
          <a:xfrm>
            <a:off x="588774" y="1376183"/>
            <a:ext cx="844200" cy="1043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8546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DCADED96-14AA-4D99-856D-7E9D3533C951}"/>
              </a:ext>
            </a:extLst>
          </p:cNvPr>
          <p:cNvSpPr/>
          <p:nvPr/>
        </p:nvSpPr>
        <p:spPr>
          <a:xfrm>
            <a:off x="0" y="0"/>
            <a:ext cx="2890982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348E5A69-0608-4D86-BEC2-1B45A3EFA011}"/>
              </a:ext>
            </a:extLst>
          </p:cNvPr>
          <p:cNvSpPr/>
          <p:nvPr/>
        </p:nvSpPr>
        <p:spPr>
          <a:xfrm>
            <a:off x="2773252" y="12283"/>
            <a:ext cx="9301018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5" name="Picture 6" descr="Bildergebnis für kochtopf">
            <a:extLst>
              <a:ext uri="{FF2B5EF4-FFF2-40B4-BE49-F238E27FC236}">
                <a16:creationId xmlns:a16="http://schemas.microsoft.com/office/drawing/2014/main" id="{76780C3F-06BD-4F3D-87EC-F41094AB0B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0" r="4948"/>
          <a:stretch/>
        </p:blipFill>
        <p:spPr bwMode="auto">
          <a:xfrm>
            <a:off x="2898525" y="-49265"/>
            <a:ext cx="2162181" cy="143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Ähnliches Foto">
            <a:extLst>
              <a:ext uri="{FF2B5EF4-FFF2-40B4-BE49-F238E27FC236}">
                <a16:creationId xmlns:a16="http://schemas.microsoft.com/office/drawing/2014/main" id="{1F5F8ED9-389C-4E3A-BC9A-8BAEB37CAA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285" y="215940"/>
            <a:ext cx="2491933" cy="1660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0" descr="Bildergebnis für SALZ">
            <a:extLst>
              <a:ext uri="{FF2B5EF4-FFF2-40B4-BE49-F238E27FC236}">
                <a16:creationId xmlns:a16="http://schemas.microsoft.com/office/drawing/2014/main" id="{C97B56A3-E10D-4B14-BBEF-566991F550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02" r="17392"/>
          <a:stretch/>
        </p:blipFill>
        <p:spPr bwMode="auto">
          <a:xfrm>
            <a:off x="4060417" y="485867"/>
            <a:ext cx="2254260" cy="180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8" descr="Bildergebnis für herd">
            <a:extLst>
              <a:ext uri="{FF2B5EF4-FFF2-40B4-BE49-F238E27FC236}">
                <a16:creationId xmlns:a16="http://schemas.microsoft.com/office/drawing/2014/main" id="{A51DD5AA-273F-4F8A-8850-2206212D55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1" t="10646" r="23578" b="14172"/>
          <a:stretch/>
        </p:blipFill>
        <p:spPr bwMode="auto">
          <a:xfrm>
            <a:off x="5034592" y="687284"/>
            <a:ext cx="2032977" cy="2513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6" descr="Bildergebnis für eieruhr">
            <a:extLst>
              <a:ext uri="{FF2B5EF4-FFF2-40B4-BE49-F238E27FC236}">
                <a16:creationId xmlns:a16="http://schemas.microsoft.com/office/drawing/2014/main" id="{233167C5-8980-4437-B221-E66AA671E3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0" t="8489" r="4591" b="6871"/>
          <a:stretch/>
        </p:blipFill>
        <p:spPr bwMode="auto">
          <a:xfrm>
            <a:off x="5870454" y="1204618"/>
            <a:ext cx="2156581" cy="2144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Bildergebnis für spaghetti barilla">
            <a:extLst>
              <a:ext uri="{FF2B5EF4-FFF2-40B4-BE49-F238E27FC236}">
                <a16:creationId xmlns:a16="http://schemas.microsoft.com/office/drawing/2014/main" id="{DC7FDA66-D4C9-4888-B622-16ADE9B4F1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1843" y="1766318"/>
            <a:ext cx="4470839" cy="1676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Ellipse 1">
            <a:extLst>
              <a:ext uri="{FF2B5EF4-FFF2-40B4-BE49-F238E27FC236}">
                <a16:creationId xmlns:a16="http://schemas.microsoft.com/office/drawing/2014/main" id="{BEF5D814-5501-4005-9833-C87400437584}"/>
              </a:ext>
            </a:extLst>
          </p:cNvPr>
          <p:cNvSpPr/>
          <p:nvPr/>
        </p:nvSpPr>
        <p:spPr>
          <a:xfrm>
            <a:off x="6386179" y="2116663"/>
            <a:ext cx="5934179" cy="375958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5EBED346-EE35-46A0-83E2-F28292A7139F}"/>
              </a:ext>
            </a:extLst>
          </p:cNvPr>
          <p:cNvSpPr txBox="1"/>
          <p:nvPr/>
        </p:nvSpPr>
        <p:spPr>
          <a:xfrm>
            <a:off x="6422530" y="3442880"/>
            <a:ext cx="784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/>
              <a:t>3x</a:t>
            </a: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35757E28-8B12-4505-96A3-CDAEB2B222C0}"/>
              </a:ext>
            </a:extLst>
          </p:cNvPr>
          <p:cNvSpPr/>
          <p:nvPr/>
        </p:nvSpPr>
        <p:spPr>
          <a:xfrm>
            <a:off x="7171642" y="2179946"/>
            <a:ext cx="4470839" cy="1994950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1865BE68-7F11-4041-9C07-334B8219656B}"/>
              </a:ext>
            </a:extLst>
          </p:cNvPr>
          <p:cNvSpPr txBox="1"/>
          <p:nvPr/>
        </p:nvSpPr>
        <p:spPr>
          <a:xfrm>
            <a:off x="7285010" y="2851608"/>
            <a:ext cx="798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/>
              <a:t>2x</a:t>
            </a:r>
          </a:p>
        </p:txBody>
      </p:sp>
      <p:pic>
        <p:nvPicPr>
          <p:cNvPr id="31" name="Picture 14" descr="Bildergebnis für kochlöffel">
            <a:extLst>
              <a:ext uri="{FF2B5EF4-FFF2-40B4-BE49-F238E27FC236}">
                <a16:creationId xmlns:a16="http://schemas.microsoft.com/office/drawing/2014/main" id="{27BF7392-8058-4B35-A7C8-4650599A17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5" t="5283" r="3264" b="7129"/>
          <a:stretch/>
        </p:blipFill>
        <p:spPr bwMode="auto">
          <a:xfrm>
            <a:off x="8567307" y="2334147"/>
            <a:ext cx="1916557" cy="159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6" descr="Bildergebnis für eieruhr">
            <a:extLst>
              <a:ext uri="{FF2B5EF4-FFF2-40B4-BE49-F238E27FC236}">
                <a16:creationId xmlns:a16="http://schemas.microsoft.com/office/drawing/2014/main" id="{720CFF60-34A5-483E-8976-1369B5A645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0" t="8489" r="4591" b="6871"/>
          <a:stretch/>
        </p:blipFill>
        <p:spPr bwMode="auto">
          <a:xfrm>
            <a:off x="8735394" y="4260750"/>
            <a:ext cx="1555776" cy="1546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Grafik 59" descr="Ein Bild, das Küchengeräte, Durchschlag, Tasse, drinnen enthält.&#10;&#10;Automatisch generierte Beschreibung">
            <a:extLst>
              <a:ext uri="{FF2B5EF4-FFF2-40B4-BE49-F238E27FC236}">
                <a16:creationId xmlns:a16="http://schemas.microsoft.com/office/drawing/2014/main" id="{63F78069-DF9A-4B3B-B80D-357C58FC961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8059" y="4817159"/>
            <a:ext cx="2963530" cy="2028558"/>
          </a:xfrm>
          <a:prstGeom prst="rect">
            <a:avLst/>
          </a:prstGeom>
        </p:spPr>
      </p:pic>
      <p:sp>
        <p:nvSpPr>
          <p:cNvPr id="34" name="Rechteck 33">
            <a:extLst>
              <a:ext uri="{FF2B5EF4-FFF2-40B4-BE49-F238E27FC236}">
                <a16:creationId xmlns:a16="http://schemas.microsoft.com/office/drawing/2014/main" id="{E86DFA66-35A6-47EC-BF13-CE5498CE2435}"/>
              </a:ext>
            </a:extLst>
          </p:cNvPr>
          <p:cNvSpPr/>
          <p:nvPr/>
        </p:nvSpPr>
        <p:spPr>
          <a:xfrm>
            <a:off x="0" y="0"/>
            <a:ext cx="2890982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CC390FB8-6CAA-471C-B0F6-21E5517ACC95}"/>
              </a:ext>
            </a:extLst>
          </p:cNvPr>
          <p:cNvSpPr/>
          <p:nvPr/>
        </p:nvSpPr>
        <p:spPr>
          <a:xfrm>
            <a:off x="1410379" y="5046633"/>
            <a:ext cx="1466412" cy="95592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73997508-2900-49F5-9A15-2FEE2631C37E}"/>
              </a:ext>
            </a:extLst>
          </p:cNvPr>
          <p:cNvSpPr txBox="1"/>
          <p:nvPr/>
        </p:nvSpPr>
        <p:spPr>
          <a:xfrm>
            <a:off x="1479408" y="5200737"/>
            <a:ext cx="6243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/>
              <a:t>_x</a:t>
            </a:r>
          </a:p>
        </p:txBody>
      </p:sp>
      <p:pic>
        <p:nvPicPr>
          <p:cNvPr id="39" name="Picture 4" descr="Bildergebnis für spaghetti barilla">
            <a:extLst>
              <a:ext uri="{FF2B5EF4-FFF2-40B4-BE49-F238E27FC236}">
                <a16:creationId xmlns:a16="http://schemas.microsoft.com/office/drawing/2014/main" id="{A94A5FA6-00F0-4CC2-911F-7043CD94FB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" y="0"/>
            <a:ext cx="1917250" cy="71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0" descr="Bildergebnis für SALZ">
            <a:extLst>
              <a:ext uri="{FF2B5EF4-FFF2-40B4-BE49-F238E27FC236}">
                <a16:creationId xmlns:a16="http://schemas.microsoft.com/office/drawing/2014/main" id="{4BC5C3AC-9856-475B-9EC8-7E83A82F3D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02" r="17392"/>
          <a:stretch/>
        </p:blipFill>
        <p:spPr bwMode="auto">
          <a:xfrm>
            <a:off x="293113" y="2434095"/>
            <a:ext cx="1365335" cy="1092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6" descr="Bildergebnis für kochtopf">
            <a:extLst>
              <a:ext uri="{FF2B5EF4-FFF2-40B4-BE49-F238E27FC236}">
                <a16:creationId xmlns:a16="http://schemas.microsoft.com/office/drawing/2014/main" id="{70FF34E2-CE4D-4A06-AC65-9ACCA1CF34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0" r="4948"/>
          <a:stretch/>
        </p:blipFill>
        <p:spPr bwMode="auto">
          <a:xfrm>
            <a:off x="286322" y="6002557"/>
            <a:ext cx="1494972" cy="993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4" descr="Bildergebnis für kochlöffel">
            <a:extLst>
              <a:ext uri="{FF2B5EF4-FFF2-40B4-BE49-F238E27FC236}">
                <a16:creationId xmlns:a16="http://schemas.microsoft.com/office/drawing/2014/main" id="{3237F05C-6D06-460E-99AB-A6663F2F27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5" t="5283" r="3264" b="7129"/>
          <a:stretch/>
        </p:blipFill>
        <p:spPr bwMode="auto">
          <a:xfrm>
            <a:off x="382933" y="3458702"/>
            <a:ext cx="1146089" cy="955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8" descr="Ähnliches Foto">
            <a:extLst>
              <a:ext uri="{FF2B5EF4-FFF2-40B4-BE49-F238E27FC236}">
                <a16:creationId xmlns:a16="http://schemas.microsoft.com/office/drawing/2014/main" id="{3FB6D82E-E202-4CB5-9788-CEB47457EC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39" y="4460556"/>
            <a:ext cx="1149904" cy="766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6" descr="Bildergebnis für eieruhr">
            <a:extLst>
              <a:ext uri="{FF2B5EF4-FFF2-40B4-BE49-F238E27FC236}">
                <a16:creationId xmlns:a16="http://schemas.microsoft.com/office/drawing/2014/main" id="{07D5C09F-F598-4770-8DA4-CFB3D4C21E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0" t="8489" r="4591" b="6871"/>
          <a:stretch/>
        </p:blipFill>
        <p:spPr bwMode="auto">
          <a:xfrm>
            <a:off x="571277" y="5235120"/>
            <a:ext cx="809008" cy="804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Grafik 44" descr="Ein Bild, das Küchengeräte, Durchschlag, Tasse, drinnen enthält.&#10;&#10;Automatisch generierte Beschreibung">
            <a:extLst>
              <a:ext uri="{FF2B5EF4-FFF2-40B4-BE49-F238E27FC236}">
                <a16:creationId xmlns:a16="http://schemas.microsoft.com/office/drawing/2014/main" id="{0A29369C-6A11-4419-A99F-E015BD49117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23" y="578351"/>
            <a:ext cx="1365335" cy="934582"/>
          </a:xfrm>
          <a:prstGeom prst="rect">
            <a:avLst/>
          </a:prstGeom>
        </p:spPr>
      </p:pic>
      <p:pic>
        <p:nvPicPr>
          <p:cNvPr id="46" name="Picture 18" descr="Bildergebnis für herd">
            <a:extLst>
              <a:ext uri="{FF2B5EF4-FFF2-40B4-BE49-F238E27FC236}">
                <a16:creationId xmlns:a16="http://schemas.microsoft.com/office/drawing/2014/main" id="{84BFE0D6-BB7B-45CB-92CE-0846FD1445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1" t="10646" r="23578" b="14172"/>
          <a:stretch/>
        </p:blipFill>
        <p:spPr bwMode="auto">
          <a:xfrm>
            <a:off x="588774" y="1376183"/>
            <a:ext cx="844200" cy="1043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2369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08709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 enthält.&#10;&#10;Automatisch generierte Beschreibung">
            <a:extLst>
              <a:ext uri="{FF2B5EF4-FFF2-40B4-BE49-F238E27FC236}">
                <a16:creationId xmlns:a16="http://schemas.microsoft.com/office/drawing/2014/main" id="{76221D0D-0B7E-4985-AE46-9A36382A52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452"/>
            <a:ext cx="12192000" cy="6221095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FC3AC0B3-BA73-4108-880E-C4D432FF308D}"/>
              </a:ext>
            </a:extLst>
          </p:cNvPr>
          <p:cNvSpPr txBox="1"/>
          <p:nvPr/>
        </p:nvSpPr>
        <p:spPr>
          <a:xfrm>
            <a:off x="3752850" y="114300"/>
            <a:ext cx="4829175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6000" b="1" dirty="0"/>
              <a:t>www.code.org</a:t>
            </a:r>
          </a:p>
        </p:txBody>
      </p:sp>
    </p:spTree>
    <p:extLst>
      <p:ext uri="{BB962C8B-B14F-4D97-AF65-F5344CB8AC3E}">
        <p14:creationId xmlns:p14="http://schemas.microsoft.com/office/powerpoint/2010/main" val="28462491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592508-A44D-40A9-8BF1-48B10A082E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100" y="474265"/>
            <a:ext cx="2857500" cy="4765675"/>
          </a:xfrm>
        </p:spPr>
        <p:txBody>
          <a:bodyPr>
            <a:normAutofit/>
          </a:bodyPr>
          <a:lstStyle/>
          <a:p>
            <a:r>
              <a:rPr lang="de-DE" dirty="0"/>
              <a:t>Umsetzung </a:t>
            </a:r>
            <a:br>
              <a:rPr lang="de-DE" dirty="0"/>
            </a:br>
            <a:r>
              <a:rPr lang="de-DE" dirty="0"/>
              <a:t>mit </a:t>
            </a:r>
            <a:br>
              <a:rPr lang="de-DE" dirty="0"/>
            </a:br>
            <a:r>
              <a:rPr lang="de-DE" dirty="0"/>
              <a:t>Code.org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6AA8FDC-8FF3-4069-91C5-D330A2ED65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1700" y="0"/>
            <a:ext cx="8750300" cy="6858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b="1" dirty="0"/>
              <a:t>Programmiere mit Anna und Elsa</a:t>
            </a:r>
          </a:p>
          <a:p>
            <a:pPr marL="457200" lvl="1" indent="0">
              <a:buNone/>
            </a:pPr>
            <a:r>
              <a:rPr lang="de-DE" dirty="0">
                <a:hlinkClick r:id="rId2"/>
              </a:rPr>
              <a:t>https://studio.code.org/s/frozen/stage/1/puzzle/1</a:t>
            </a:r>
            <a:r>
              <a:rPr lang="de-DE" dirty="0"/>
              <a:t>  </a:t>
            </a:r>
          </a:p>
          <a:p>
            <a:pPr marL="0" indent="0">
              <a:buNone/>
            </a:pPr>
            <a:r>
              <a:rPr lang="de-DE" sz="2400" b="1" dirty="0"/>
              <a:t>Flappy Code</a:t>
            </a:r>
          </a:p>
          <a:p>
            <a:pPr marL="457200" lvl="1" indent="0">
              <a:buNone/>
            </a:pPr>
            <a:r>
              <a:rPr lang="de-DE" dirty="0">
                <a:hlinkClick r:id="rId3"/>
              </a:rPr>
              <a:t>https://studio.code.org/flappy/1</a:t>
            </a:r>
            <a:r>
              <a:rPr lang="de-DE" dirty="0"/>
              <a:t>  </a:t>
            </a:r>
          </a:p>
          <a:p>
            <a:pPr marL="0" indent="0">
              <a:buNone/>
            </a:pPr>
            <a:r>
              <a:rPr lang="de-DE" sz="2400" b="1" dirty="0"/>
              <a:t>Minecraft: Voyage </a:t>
            </a:r>
            <a:r>
              <a:rPr lang="de-DE" sz="2400" b="1" dirty="0" err="1"/>
              <a:t>Aquatic</a:t>
            </a:r>
            <a:endParaRPr lang="de-DE" sz="2400" b="1" dirty="0"/>
          </a:p>
          <a:p>
            <a:pPr marL="457200" lvl="1" indent="0">
              <a:buNone/>
            </a:pPr>
            <a:r>
              <a:rPr lang="de-DE" dirty="0">
                <a:hlinkClick r:id="rId4"/>
              </a:rPr>
              <a:t>https://studio.code.org/s/aquatic/stage/1/puzzle/1</a:t>
            </a:r>
            <a:r>
              <a:rPr lang="de-DE" dirty="0"/>
              <a:t> </a:t>
            </a:r>
          </a:p>
          <a:p>
            <a:pPr marL="0" indent="0">
              <a:buNone/>
            </a:pPr>
            <a:r>
              <a:rPr lang="de-DE" sz="2400" b="1" dirty="0"/>
              <a:t>Minecraft Hour </a:t>
            </a:r>
            <a:r>
              <a:rPr lang="de-DE" sz="2400" b="1" dirty="0" err="1"/>
              <a:t>of</a:t>
            </a:r>
            <a:r>
              <a:rPr lang="de-DE" sz="2400" b="1" dirty="0"/>
              <a:t> Code</a:t>
            </a:r>
          </a:p>
          <a:p>
            <a:pPr marL="457200" lvl="1" indent="0">
              <a:buNone/>
            </a:pPr>
            <a:r>
              <a:rPr lang="de-DE" dirty="0">
                <a:hlinkClick r:id="rId5"/>
              </a:rPr>
              <a:t>https://studio.code.org/s/mc/stage/1/puzzle/1</a:t>
            </a:r>
            <a:r>
              <a:rPr lang="de-DE" dirty="0"/>
              <a:t>  </a:t>
            </a:r>
          </a:p>
          <a:p>
            <a:pPr marL="0" indent="0">
              <a:buNone/>
            </a:pPr>
            <a:r>
              <a:rPr lang="de-DE" sz="2400" b="1" dirty="0" err="1"/>
              <a:t>Mincecraft</a:t>
            </a:r>
            <a:r>
              <a:rPr lang="de-DE" sz="2400" b="1" dirty="0"/>
              <a:t>-Designer: Stunde des Codes</a:t>
            </a:r>
          </a:p>
          <a:p>
            <a:pPr marL="457200" lvl="1" indent="0">
              <a:buNone/>
            </a:pPr>
            <a:r>
              <a:rPr lang="de-DE" dirty="0">
                <a:hlinkClick r:id="rId6"/>
              </a:rPr>
              <a:t>https://studio.code.org/s/minecraft/stage/1/puzzle/1</a:t>
            </a:r>
            <a:r>
              <a:rPr lang="de-DE" dirty="0"/>
              <a:t>  </a:t>
            </a:r>
          </a:p>
          <a:p>
            <a:pPr marL="0" indent="0">
              <a:buNone/>
            </a:pPr>
            <a:r>
              <a:rPr lang="de-DE" sz="2400" b="1" dirty="0"/>
              <a:t>Minecraft: </a:t>
            </a:r>
            <a:r>
              <a:rPr lang="de-DE" sz="2400" b="1" dirty="0" err="1"/>
              <a:t>Hero's</a:t>
            </a:r>
            <a:r>
              <a:rPr lang="de-DE" sz="2400" b="1" dirty="0"/>
              <a:t> Journey</a:t>
            </a:r>
          </a:p>
          <a:p>
            <a:pPr marL="457200" lvl="1" indent="0">
              <a:buNone/>
            </a:pPr>
            <a:r>
              <a:rPr lang="de-DE" dirty="0">
                <a:hlinkClick r:id="rId7"/>
              </a:rPr>
              <a:t>https://studio.code.org/s/hero/stage/1/puzzle/1</a:t>
            </a:r>
            <a:r>
              <a:rPr lang="de-DE" dirty="0"/>
              <a:t>  </a:t>
            </a:r>
          </a:p>
          <a:p>
            <a:pPr marL="0" indent="0">
              <a:buNone/>
            </a:pPr>
            <a:r>
              <a:rPr lang="de-DE" sz="2400" b="1" dirty="0"/>
              <a:t>Ice Age Spielelabor</a:t>
            </a:r>
          </a:p>
          <a:p>
            <a:pPr marL="457200" lvl="1" indent="0">
              <a:buNone/>
            </a:pPr>
            <a:r>
              <a:rPr lang="de-DE" dirty="0">
                <a:hlinkClick r:id="rId8"/>
              </a:rPr>
              <a:t>https://studio.code.org/s/iceage/stage/1/puzzle/1</a:t>
            </a:r>
            <a:r>
              <a:rPr lang="de-DE" dirty="0"/>
              <a:t>  </a:t>
            </a:r>
          </a:p>
          <a:p>
            <a:pPr marL="0" indent="0">
              <a:buNone/>
            </a:pPr>
            <a:r>
              <a:rPr lang="de-DE" sz="2400" b="1" dirty="0"/>
              <a:t>Star Wars: Erbaue ein Galaxie mit Code</a:t>
            </a:r>
          </a:p>
          <a:p>
            <a:pPr marL="457200" lvl="1" indent="0">
              <a:buNone/>
            </a:pPr>
            <a:r>
              <a:rPr lang="de-DE" dirty="0">
                <a:hlinkClick r:id="rId9"/>
              </a:rPr>
              <a:t>https://studio.code.org/s/starwarsblocks/stage/1/puzzle/1</a:t>
            </a:r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48364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EA9E3857-F60C-4E2B-B423-ADADAFD587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Neuer Rahmenplan MV – Klasse 5 </a:t>
            </a:r>
            <a:r>
              <a:rPr lang="de-DE" sz="2800" dirty="0"/>
              <a:t>(Entwurfsfassung)</a:t>
            </a:r>
            <a:endParaRPr lang="de-DE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10739E22-13C9-4CFB-9501-3D18F525DD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4000"/>
              </a:lnSpc>
            </a:pPr>
            <a:r>
              <a:rPr lang="de-DE" dirty="0"/>
              <a:t>Thema: </a:t>
            </a:r>
            <a:r>
              <a:rPr lang="de-DE" b="1" dirty="0"/>
              <a:t>Programmieren? Kinderleicht! - ca. 8 Unterrichtsstunden</a:t>
            </a:r>
          </a:p>
          <a:p>
            <a:pPr algn="just">
              <a:lnSpc>
                <a:spcPct val="114000"/>
              </a:lnSpc>
            </a:pPr>
            <a:r>
              <a:rPr lang="de-DE" b="1" dirty="0"/>
              <a:t>Blockbasierte Programmierumgebungen </a:t>
            </a:r>
            <a:r>
              <a:rPr lang="de-DE" dirty="0"/>
              <a:t>eröffnen den Schülerinnen und Schülern einen </a:t>
            </a:r>
            <a:r>
              <a:rPr lang="de-DE" b="1" dirty="0"/>
              <a:t>spielerischen und motivierenden Einstieg </a:t>
            </a:r>
            <a:r>
              <a:rPr lang="de-DE" dirty="0"/>
              <a:t>in das </a:t>
            </a:r>
            <a:r>
              <a:rPr lang="de-DE" b="1" dirty="0" err="1"/>
              <a:t>Algorithmieren</a:t>
            </a:r>
            <a:r>
              <a:rPr lang="de-DE" dirty="0"/>
              <a:t>. Über einfache Kontexte, wie dem </a:t>
            </a:r>
            <a:r>
              <a:rPr lang="de-DE" b="1" dirty="0"/>
              <a:t>Zeichnen von geometrischen Mustern</a:t>
            </a:r>
            <a:r>
              <a:rPr lang="de-DE" dirty="0"/>
              <a:t> oder dem </a:t>
            </a:r>
            <a:r>
              <a:rPr lang="de-DE" b="1" dirty="0"/>
              <a:t>Bewegen von Figuren</a:t>
            </a:r>
            <a:r>
              <a:rPr lang="de-DE" dirty="0"/>
              <a:t>, erwerben sie Selbstvertrauen und Sicherheit beim eigenständigen Modifizieren und Entwickeln von Programmen. 	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74721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296753-4DDB-4B73-B27E-EEE08331D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Neuer Rahmenplan MV – Klasse 5 </a:t>
            </a:r>
            <a:r>
              <a:rPr lang="de-DE" sz="2800" dirty="0"/>
              <a:t>(Entwurfsfassung)</a:t>
            </a:r>
            <a:endParaRPr lang="de-DE" dirty="0"/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60D7271F-C586-48AC-AC05-0441247D62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4192259"/>
              </p:ext>
            </p:extLst>
          </p:nvPr>
        </p:nvGraphicFramePr>
        <p:xfrm>
          <a:off x="203200" y="1532466"/>
          <a:ext cx="11822544" cy="51177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11272">
                  <a:extLst>
                    <a:ext uri="{9D8B030D-6E8A-4147-A177-3AD203B41FA5}">
                      <a16:colId xmlns:a16="http://schemas.microsoft.com/office/drawing/2014/main" val="2724553661"/>
                    </a:ext>
                  </a:extLst>
                </a:gridCol>
                <a:gridCol w="5911272">
                  <a:extLst>
                    <a:ext uri="{9D8B030D-6E8A-4147-A177-3AD203B41FA5}">
                      <a16:colId xmlns:a16="http://schemas.microsoft.com/office/drawing/2014/main" val="3416785205"/>
                    </a:ext>
                  </a:extLst>
                </a:gridCol>
              </a:tblGrid>
              <a:tr h="714327">
                <a:tc>
                  <a:txBody>
                    <a:bodyPr/>
                    <a:lstStyle/>
                    <a:p>
                      <a:pPr algn="ctr"/>
                      <a:r>
                        <a:rPr lang="de-DE" sz="2800" dirty="0"/>
                        <a:t>Verbindliche Ziele und Inhalte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800" dirty="0"/>
                        <a:t>Hinweise und Anregungen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9062239"/>
                  </a:ext>
                </a:extLst>
              </a:tr>
              <a:tr h="4403389">
                <a:tc>
                  <a:txBody>
                    <a:bodyPr/>
                    <a:lstStyle/>
                    <a:p>
                      <a:r>
                        <a:rPr lang="de-DE" sz="2800" dirty="0"/>
                        <a:t>Algorithmische Grundbausteine verwenden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2800" dirty="0"/>
                        <a:t>sequentielle Abläufe interpretieren und zielgerichtet verwenden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de-DE" sz="2800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de-DE" sz="2800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2800" dirty="0"/>
                        <a:t>Wiederholstrukturen mit einer festen Anzahl von Wiederholungen interpretieren und zielgerichtet verwenden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2800" dirty="0"/>
                    </a:p>
                    <a:p>
                      <a:endParaRPr lang="de-DE" sz="2800" i="1" dirty="0"/>
                    </a:p>
                    <a:p>
                      <a:r>
                        <a:rPr lang="de-DE" sz="2800" i="1" dirty="0"/>
                        <a:t>Eine Sequenz ist eine </a:t>
                      </a:r>
                      <a:r>
                        <a:rPr lang="de-DE" sz="2800" i="1" dirty="0" err="1"/>
                        <a:t>Nacheinanderausführung</a:t>
                      </a:r>
                      <a:r>
                        <a:rPr lang="de-DE" sz="2800" i="1" dirty="0"/>
                        <a:t> von Anweisungen.</a:t>
                      </a:r>
                    </a:p>
                    <a:p>
                      <a:endParaRPr lang="de-DE" sz="2800" i="1" dirty="0"/>
                    </a:p>
                    <a:p>
                      <a:r>
                        <a:rPr lang="de-DE" sz="2800" i="1" dirty="0"/>
                        <a:t>Die Schülerinnen und Schüler ersetzen eine Abfolge gleicher Sequenzen durch eine Wiederholstruktur mit einer festen Anzahl von Wiederholungen.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41473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38587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296753-4DDB-4B73-B27E-EEE08331D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Neuer Rahmenplan MV – Klasse 5 </a:t>
            </a:r>
            <a:r>
              <a:rPr lang="de-DE" sz="2800" dirty="0"/>
              <a:t>(Entwurfsfassung)</a:t>
            </a:r>
            <a:endParaRPr lang="de-DE" dirty="0"/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60D7271F-C586-48AC-AC05-0441247D62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09985"/>
              </p:ext>
            </p:extLst>
          </p:nvPr>
        </p:nvGraphicFramePr>
        <p:xfrm>
          <a:off x="203200" y="1532466"/>
          <a:ext cx="11822544" cy="51177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11272">
                  <a:extLst>
                    <a:ext uri="{9D8B030D-6E8A-4147-A177-3AD203B41FA5}">
                      <a16:colId xmlns:a16="http://schemas.microsoft.com/office/drawing/2014/main" val="2724553661"/>
                    </a:ext>
                  </a:extLst>
                </a:gridCol>
                <a:gridCol w="5911272">
                  <a:extLst>
                    <a:ext uri="{9D8B030D-6E8A-4147-A177-3AD203B41FA5}">
                      <a16:colId xmlns:a16="http://schemas.microsoft.com/office/drawing/2014/main" val="3416785205"/>
                    </a:ext>
                  </a:extLst>
                </a:gridCol>
              </a:tblGrid>
              <a:tr h="714327">
                <a:tc>
                  <a:txBody>
                    <a:bodyPr/>
                    <a:lstStyle/>
                    <a:p>
                      <a:pPr algn="ctr"/>
                      <a:r>
                        <a:rPr lang="de-DE" sz="2800" dirty="0"/>
                        <a:t>Verbindliche Ziele und Inhalte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800" dirty="0"/>
                        <a:t>Hinweise und Anregungen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9062239"/>
                  </a:ext>
                </a:extLst>
              </a:tr>
              <a:tr h="4403389">
                <a:tc>
                  <a:txBody>
                    <a:bodyPr/>
                    <a:lstStyle/>
                    <a:p>
                      <a:r>
                        <a:rPr lang="de-DE" sz="2800" dirty="0"/>
                        <a:t>Algorithmen verstehen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2800" dirty="0"/>
                        <a:t>die Idee eines gegebenen oder selbsterstellten Algorithmus beschreiben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2800" dirty="0"/>
                        <a:t>die Korrektheit eines Algorithmus praktisch testen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2800" dirty="0"/>
                    </a:p>
                    <a:p>
                      <a:r>
                        <a:rPr lang="de-DE" sz="2800" i="1" dirty="0"/>
                        <a:t>Unter einem Algorithmus verstehen die Schülerinnen und Schüler eine Handlungsvorschrift mit einer eindeutigen und endlichen Abfolge von elementaren Anweisungen.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41473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32426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296753-4DDB-4B73-B27E-EEE08331D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Neuer Rahmenplan MV – Klasse 5 </a:t>
            </a:r>
            <a:r>
              <a:rPr lang="de-DE" sz="2800" dirty="0"/>
              <a:t>(Entwurfsfassung)</a:t>
            </a:r>
            <a:endParaRPr lang="de-DE" dirty="0"/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60D7271F-C586-48AC-AC05-0441247D62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929469"/>
              </p:ext>
            </p:extLst>
          </p:nvPr>
        </p:nvGraphicFramePr>
        <p:xfrm>
          <a:off x="203200" y="1532466"/>
          <a:ext cx="11822544" cy="51177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11272">
                  <a:extLst>
                    <a:ext uri="{9D8B030D-6E8A-4147-A177-3AD203B41FA5}">
                      <a16:colId xmlns:a16="http://schemas.microsoft.com/office/drawing/2014/main" val="2724553661"/>
                    </a:ext>
                  </a:extLst>
                </a:gridCol>
                <a:gridCol w="5911272">
                  <a:extLst>
                    <a:ext uri="{9D8B030D-6E8A-4147-A177-3AD203B41FA5}">
                      <a16:colId xmlns:a16="http://schemas.microsoft.com/office/drawing/2014/main" val="3416785205"/>
                    </a:ext>
                  </a:extLst>
                </a:gridCol>
              </a:tblGrid>
              <a:tr h="714327">
                <a:tc>
                  <a:txBody>
                    <a:bodyPr/>
                    <a:lstStyle/>
                    <a:p>
                      <a:pPr algn="ctr"/>
                      <a:r>
                        <a:rPr lang="de-DE" sz="2800" dirty="0"/>
                        <a:t>Verbindliche Ziele und Inhalte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800" dirty="0"/>
                        <a:t>Hinweise und Anregungen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9062239"/>
                  </a:ext>
                </a:extLst>
              </a:tr>
              <a:tr h="4403389">
                <a:tc>
                  <a:txBody>
                    <a:bodyPr/>
                    <a:lstStyle/>
                    <a:p>
                      <a:r>
                        <a:rPr lang="de-DE" sz="2800" dirty="0"/>
                        <a:t>Daten verarbeiten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2800" dirty="0"/>
                        <a:t>den Einfluss von Parameterwerten auf den Programmablauf erkennen und zielgerichtet verändern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2800" i="1" dirty="0"/>
                    </a:p>
                    <a:p>
                      <a:endParaRPr lang="de-DE" sz="2800" i="1" dirty="0"/>
                    </a:p>
                    <a:p>
                      <a:endParaRPr lang="de-DE" sz="2800" i="1" dirty="0"/>
                    </a:p>
                    <a:p>
                      <a:endParaRPr lang="de-DE" sz="2800" i="1" dirty="0"/>
                    </a:p>
                    <a:p>
                      <a:endParaRPr lang="de-DE" sz="2800" i="1" dirty="0"/>
                    </a:p>
                    <a:p>
                      <a:r>
                        <a:rPr lang="de-DE" sz="2800" i="1" dirty="0"/>
                        <a:t>Vorschlag zur inhaltlichen Vertiefung:</a:t>
                      </a:r>
                    </a:p>
                    <a:p>
                      <a:r>
                        <a:rPr lang="de-DE" sz="2800" i="1" dirty="0"/>
                        <a:t>Über den Vergleich der Anzahl der Anweisungsblöcke ist eine Einschätzung der Effizienz möglich.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41473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8507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Gericht, Pizza, Essen, Peperoni enthält.&#10;&#10;Automatisch generierte Beschreibung">
            <a:extLst>
              <a:ext uri="{FF2B5EF4-FFF2-40B4-BE49-F238E27FC236}">
                <a16:creationId xmlns:a16="http://schemas.microsoft.com/office/drawing/2014/main" id="{B825BE97-E696-46BB-B95A-E46164D125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028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5698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DCADED96-14AA-4D99-856D-7E9D3533C951}"/>
              </a:ext>
            </a:extLst>
          </p:cNvPr>
          <p:cNvSpPr/>
          <p:nvPr/>
        </p:nvSpPr>
        <p:spPr>
          <a:xfrm>
            <a:off x="0" y="0"/>
            <a:ext cx="2890982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074" name="Picture 2" descr="Bildergebnis für pizza oetk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04" y="3803723"/>
            <a:ext cx="1031737" cy="1087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6" descr="Bildergebnis für eieruhr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0" t="8489" r="4591" b="6871"/>
          <a:stretch/>
        </p:blipFill>
        <p:spPr bwMode="auto">
          <a:xfrm>
            <a:off x="748299" y="4955732"/>
            <a:ext cx="951344" cy="94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8" descr="Bildergebnis für herd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1" t="10646" r="23578" b="14172"/>
          <a:stretch/>
        </p:blipFill>
        <p:spPr bwMode="auto">
          <a:xfrm>
            <a:off x="708103" y="1283946"/>
            <a:ext cx="1031737" cy="1275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Ähnliches Foto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8" t="11478" r="4103" b="6736"/>
          <a:stretch/>
        </p:blipFill>
        <p:spPr bwMode="auto">
          <a:xfrm>
            <a:off x="259700" y="5965908"/>
            <a:ext cx="2057400" cy="84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Bildergebnis für backpapier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1" r="9283"/>
          <a:stretch/>
        </p:blipFill>
        <p:spPr bwMode="auto">
          <a:xfrm>
            <a:off x="526613" y="2622372"/>
            <a:ext cx="1523574" cy="1198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Ähnliches Foto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0" b="11215"/>
          <a:stretch/>
        </p:blipFill>
        <p:spPr bwMode="auto">
          <a:xfrm>
            <a:off x="641616" y="139413"/>
            <a:ext cx="1293568" cy="1081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348E5A69-0608-4D86-BEC2-1B45A3EFA011}"/>
              </a:ext>
            </a:extLst>
          </p:cNvPr>
          <p:cNvSpPr/>
          <p:nvPr/>
        </p:nvSpPr>
        <p:spPr>
          <a:xfrm>
            <a:off x="2890982" y="0"/>
            <a:ext cx="9301018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Picture 4" descr="Ähnliches Foto">
            <a:extLst>
              <a:ext uri="{FF2B5EF4-FFF2-40B4-BE49-F238E27FC236}">
                <a16:creationId xmlns:a16="http://schemas.microsoft.com/office/drawing/2014/main" id="{A19A0AF5-7786-4073-8D9E-E286804568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8" t="11478" r="4103" b="6736"/>
          <a:stretch/>
        </p:blipFill>
        <p:spPr bwMode="auto">
          <a:xfrm>
            <a:off x="3020371" y="-85308"/>
            <a:ext cx="3600000" cy="148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Bildergebnis für backpapier">
            <a:extLst>
              <a:ext uri="{FF2B5EF4-FFF2-40B4-BE49-F238E27FC236}">
                <a16:creationId xmlns:a16="http://schemas.microsoft.com/office/drawing/2014/main" id="{BAB719DD-2924-4CF1-A0AB-511CA829E7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1" r="9283"/>
          <a:stretch/>
        </p:blipFill>
        <p:spPr bwMode="auto">
          <a:xfrm>
            <a:off x="4211710" y="680347"/>
            <a:ext cx="3600000" cy="2831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Bildergebnis für pizza oetker">
            <a:extLst>
              <a:ext uri="{FF2B5EF4-FFF2-40B4-BE49-F238E27FC236}">
                <a16:creationId xmlns:a16="http://schemas.microsoft.com/office/drawing/2014/main" id="{8D6484D5-7D2A-46FB-89AD-2B1AEBADE5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232" y="1344455"/>
            <a:ext cx="3672000" cy="387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8" descr="Bildergebnis für herd">
            <a:extLst>
              <a:ext uri="{FF2B5EF4-FFF2-40B4-BE49-F238E27FC236}">
                <a16:creationId xmlns:a16="http://schemas.microsoft.com/office/drawing/2014/main" id="{894B2BE0-CBE9-4185-9E57-71BE0EFBC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1" t="10646" r="23578" b="14172"/>
          <a:stretch/>
        </p:blipFill>
        <p:spPr bwMode="auto">
          <a:xfrm>
            <a:off x="6426396" y="2432460"/>
            <a:ext cx="3600000" cy="4425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6" descr="Bildergebnis für eieruhr">
            <a:extLst>
              <a:ext uri="{FF2B5EF4-FFF2-40B4-BE49-F238E27FC236}">
                <a16:creationId xmlns:a16="http://schemas.microsoft.com/office/drawing/2014/main" id="{A0D6D047-FFF6-45FD-BBBD-F631717E51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0" t="8489" r="4591" b="6871"/>
          <a:stretch/>
        </p:blipFill>
        <p:spPr bwMode="auto">
          <a:xfrm>
            <a:off x="8265018" y="3803723"/>
            <a:ext cx="3216578" cy="319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Ähnliches Foto">
            <a:extLst>
              <a:ext uri="{FF2B5EF4-FFF2-40B4-BE49-F238E27FC236}">
                <a16:creationId xmlns:a16="http://schemas.microsoft.com/office/drawing/2014/main" id="{313A53EE-0080-47FD-A03E-D6185CF402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0" b="11215"/>
          <a:stretch/>
        </p:blipFill>
        <p:spPr bwMode="auto">
          <a:xfrm>
            <a:off x="9212868" y="4955732"/>
            <a:ext cx="3100714" cy="2593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3839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ildergebnis für nudelsieb nudel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714" y="0"/>
            <a:ext cx="9216571" cy="6878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1145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DCADED96-14AA-4D99-856D-7E9D3533C951}"/>
              </a:ext>
            </a:extLst>
          </p:cNvPr>
          <p:cNvSpPr/>
          <p:nvPr/>
        </p:nvSpPr>
        <p:spPr>
          <a:xfrm>
            <a:off x="0" y="0"/>
            <a:ext cx="2890982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348E5A69-0608-4D86-BEC2-1B45A3EFA011}"/>
              </a:ext>
            </a:extLst>
          </p:cNvPr>
          <p:cNvSpPr/>
          <p:nvPr/>
        </p:nvSpPr>
        <p:spPr>
          <a:xfrm>
            <a:off x="2890982" y="0"/>
            <a:ext cx="9301018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8" name="Picture 4" descr="Bildergebnis für spaghetti barilla">
            <a:extLst>
              <a:ext uri="{FF2B5EF4-FFF2-40B4-BE49-F238E27FC236}">
                <a16:creationId xmlns:a16="http://schemas.microsoft.com/office/drawing/2014/main" id="{EEFB7350-28B5-4548-B7BA-4A345DD6FF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647" y="0"/>
            <a:ext cx="1917250" cy="71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Bildergebnis für SALZ">
            <a:extLst>
              <a:ext uri="{FF2B5EF4-FFF2-40B4-BE49-F238E27FC236}">
                <a16:creationId xmlns:a16="http://schemas.microsoft.com/office/drawing/2014/main" id="{AF55063C-16C7-4955-880A-E710C569EC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02" r="17392"/>
          <a:stretch/>
        </p:blipFill>
        <p:spPr bwMode="auto">
          <a:xfrm>
            <a:off x="599897" y="2434095"/>
            <a:ext cx="1365335" cy="1092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Bildergebnis für kochtopf">
            <a:extLst>
              <a:ext uri="{FF2B5EF4-FFF2-40B4-BE49-F238E27FC236}">
                <a16:creationId xmlns:a16="http://schemas.microsoft.com/office/drawing/2014/main" id="{024CA320-A5D2-49E6-A946-28EFB7789A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0" r="4948"/>
          <a:stretch/>
        </p:blipFill>
        <p:spPr bwMode="auto">
          <a:xfrm>
            <a:off x="593106" y="6002557"/>
            <a:ext cx="1494972" cy="993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4" descr="Bildergebnis für kochlöffel">
            <a:extLst>
              <a:ext uri="{FF2B5EF4-FFF2-40B4-BE49-F238E27FC236}">
                <a16:creationId xmlns:a16="http://schemas.microsoft.com/office/drawing/2014/main" id="{5E402F01-0B2E-4B8E-8938-8C0321735F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5" t="5283" r="3264" b="7129"/>
          <a:stretch/>
        </p:blipFill>
        <p:spPr bwMode="auto">
          <a:xfrm>
            <a:off x="689717" y="3458702"/>
            <a:ext cx="1146089" cy="955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Ähnliches Foto">
            <a:extLst>
              <a:ext uri="{FF2B5EF4-FFF2-40B4-BE49-F238E27FC236}">
                <a16:creationId xmlns:a16="http://schemas.microsoft.com/office/drawing/2014/main" id="{D00A23BD-1D4C-41C7-81D5-97DCE8D0C3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223" y="4460556"/>
            <a:ext cx="1149904" cy="766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6" descr="Bildergebnis für eieruhr">
            <a:extLst>
              <a:ext uri="{FF2B5EF4-FFF2-40B4-BE49-F238E27FC236}">
                <a16:creationId xmlns:a16="http://schemas.microsoft.com/office/drawing/2014/main" id="{24D5FF86-75F5-4107-AABC-9FC187F1B9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0" t="8489" r="4591" b="6871"/>
          <a:stretch/>
        </p:blipFill>
        <p:spPr bwMode="auto">
          <a:xfrm>
            <a:off x="878061" y="5235120"/>
            <a:ext cx="809008" cy="804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Bildergebnis für kochtopf">
            <a:extLst>
              <a:ext uri="{FF2B5EF4-FFF2-40B4-BE49-F238E27FC236}">
                <a16:creationId xmlns:a16="http://schemas.microsoft.com/office/drawing/2014/main" id="{76780C3F-06BD-4F3D-87EC-F41094AB0B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0" r="4948"/>
          <a:stretch/>
        </p:blipFill>
        <p:spPr bwMode="auto">
          <a:xfrm>
            <a:off x="2898525" y="-49265"/>
            <a:ext cx="2162181" cy="143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Ähnliches Foto">
            <a:extLst>
              <a:ext uri="{FF2B5EF4-FFF2-40B4-BE49-F238E27FC236}">
                <a16:creationId xmlns:a16="http://schemas.microsoft.com/office/drawing/2014/main" id="{1F5F8ED9-389C-4E3A-BC9A-8BAEB37CAA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285" y="215940"/>
            <a:ext cx="2491933" cy="1660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0" descr="Bildergebnis für SALZ">
            <a:extLst>
              <a:ext uri="{FF2B5EF4-FFF2-40B4-BE49-F238E27FC236}">
                <a16:creationId xmlns:a16="http://schemas.microsoft.com/office/drawing/2014/main" id="{C97B56A3-E10D-4B14-BBEF-566991F550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02" r="17392"/>
          <a:stretch/>
        </p:blipFill>
        <p:spPr bwMode="auto">
          <a:xfrm>
            <a:off x="4060417" y="485867"/>
            <a:ext cx="2254260" cy="180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8" descr="Bildergebnis für herd">
            <a:extLst>
              <a:ext uri="{FF2B5EF4-FFF2-40B4-BE49-F238E27FC236}">
                <a16:creationId xmlns:a16="http://schemas.microsoft.com/office/drawing/2014/main" id="{A51DD5AA-273F-4F8A-8850-2206212D55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1" t="10646" r="23578" b="14172"/>
          <a:stretch/>
        </p:blipFill>
        <p:spPr bwMode="auto">
          <a:xfrm>
            <a:off x="5034592" y="687284"/>
            <a:ext cx="2032977" cy="2513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6" descr="Bildergebnis für eieruhr">
            <a:extLst>
              <a:ext uri="{FF2B5EF4-FFF2-40B4-BE49-F238E27FC236}">
                <a16:creationId xmlns:a16="http://schemas.microsoft.com/office/drawing/2014/main" id="{233167C5-8980-4437-B221-E66AA671E3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0" t="8489" r="4591" b="6871"/>
          <a:stretch/>
        </p:blipFill>
        <p:spPr bwMode="auto">
          <a:xfrm>
            <a:off x="5870454" y="1204618"/>
            <a:ext cx="2156581" cy="2144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Bildergebnis für spaghetti barilla">
            <a:extLst>
              <a:ext uri="{FF2B5EF4-FFF2-40B4-BE49-F238E27FC236}">
                <a16:creationId xmlns:a16="http://schemas.microsoft.com/office/drawing/2014/main" id="{DC7FDA66-D4C9-4888-B622-16ADE9B4F1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1843" y="1766318"/>
            <a:ext cx="4470839" cy="1676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4" descr="Bildergebnis für kochlöffel">
            <a:extLst>
              <a:ext uri="{FF2B5EF4-FFF2-40B4-BE49-F238E27FC236}">
                <a16:creationId xmlns:a16="http://schemas.microsoft.com/office/drawing/2014/main" id="{27BF7392-8058-4B35-A7C8-4650599A17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5" t="5283" r="3264" b="7129"/>
          <a:stretch/>
        </p:blipFill>
        <p:spPr bwMode="auto">
          <a:xfrm>
            <a:off x="7305036" y="2046709"/>
            <a:ext cx="1916557" cy="159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4" descr="Bildergebnis für kochlöffel">
            <a:extLst>
              <a:ext uri="{FF2B5EF4-FFF2-40B4-BE49-F238E27FC236}">
                <a16:creationId xmlns:a16="http://schemas.microsoft.com/office/drawing/2014/main" id="{05B3011D-F538-408C-A622-B485D2C9D3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5" t="5283" r="3264" b="7129"/>
          <a:stretch/>
        </p:blipFill>
        <p:spPr bwMode="auto">
          <a:xfrm>
            <a:off x="9157026" y="2046709"/>
            <a:ext cx="1916557" cy="159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6" descr="Bildergebnis für eieruhr">
            <a:extLst>
              <a:ext uri="{FF2B5EF4-FFF2-40B4-BE49-F238E27FC236}">
                <a16:creationId xmlns:a16="http://schemas.microsoft.com/office/drawing/2014/main" id="{720CFF60-34A5-483E-8976-1369B5A645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0" t="8489" r="4591" b="6871"/>
          <a:stretch/>
        </p:blipFill>
        <p:spPr bwMode="auto">
          <a:xfrm>
            <a:off x="8988920" y="2420052"/>
            <a:ext cx="2156581" cy="2144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rafik 4" descr="Ein Bild, das Küchengeräte, Durchschlag, Tasse, drinnen enthält.&#10;&#10;Automatisch generierte Beschreibung">
            <a:extLst>
              <a:ext uri="{FF2B5EF4-FFF2-40B4-BE49-F238E27FC236}">
                <a16:creationId xmlns:a16="http://schemas.microsoft.com/office/drawing/2014/main" id="{4310AEFC-6005-4DBE-84A4-79C320A84BB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607" y="578351"/>
            <a:ext cx="1365335" cy="934582"/>
          </a:xfrm>
          <a:prstGeom prst="rect">
            <a:avLst/>
          </a:prstGeom>
        </p:spPr>
      </p:pic>
      <p:pic>
        <p:nvPicPr>
          <p:cNvPr id="54" name="Picture 14" descr="Bildergebnis für kochlöffel">
            <a:extLst>
              <a:ext uri="{FF2B5EF4-FFF2-40B4-BE49-F238E27FC236}">
                <a16:creationId xmlns:a16="http://schemas.microsoft.com/office/drawing/2014/main" id="{ADC5B8EF-2704-4DAF-BC6F-4EBFDA8151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5" t="5283" r="3264" b="7129"/>
          <a:stretch/>
        </p:blipFill>
        <p:spPr bwMode="auto">
          <a:xfrm>
            <a:off x="7836303" y="3024725"/>
            <a:ext cx="1916557" cy="159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14" descr="Bildergebnis für kochlöffel">
            <a:extLst>
              <a:ext uri="{FF2B5EF4-FFF2-40B4-BE49-F238E27FC236}">
                <a16:creationId xmlns:a16="http://schemas.microsoft.com/office/drawing/2014/main" id="{A5528CF4-0536-4D4C-9888-5A95ADF9E18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5" t="5283" r="3264" b="7129"/>
          <a:stretch/>
        </p:blipFill>
        <p:spPr bwMode="auto">
          <a:xfrm>
            <a:off x="9688293" y="3024725"/>
            <a:ext cx="1916557" cy="159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16" descr="Bildergebnis für eieruhr">
            <a:extLst>
              <a:ext uri="{FF2B5EF4-FFF2-40B4-BE49-F238E27FC236}">
                <a16:creationId xmlns:a16="http://schemas.microsoft.com/office/drawing/2014/main" id="{125BCB1F-DE0B-4E57-9997-3ED04301BA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0" t="8489" r="4591" b="6871"/>
          <a:stretch/>
        </p:blipFill>
        <p:spPr bwMode="auto">
          <a:xfrm>
            <a:off x="9520187" y="3398068"/>
            <a:ext cx="2156581" cy="2144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14" descr="Bildergebnis für kochlöffel">
            <a:extLst>
              <a:ext uri="{FF2B5EF4-FFF2-40B4-BE49-F238E27FC236}">
                <a16:creationId xmlns:a16="http://schemas.microsoft.com/office/drawing/2014/main" id="{44CE954F-8DC2-47C7-88BB-4DB68C6A2F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5" t="5283" r="3264" b="7129"/>
          <a:stretch/>
        </p:blipFill>
        <p:spPr bwMode="auto">
          <a:xfrm>
            <a:off x="8435588" y="4005633"/>
            <a:ext cx="1916557" cy="159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14" descr="Bildergebnis für kochlöffel">
            <a:extLst>
              <a:ext uri="{FF2B5EF4-FFF2-40B4-BE49-F238E27FC236}">
                <a16:creationId xmlns:a16="http://schemas.microsoft.com/office/drawing/2014/main" id="{BF1B1D8C-EC87-4E80-9F2B-2D93AED528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5" t="5283" r="3264" b="7129"/>
          <a:stretch/>
        </p:blipFill>
        <p:spPr bwMode="auto">
          <a:xfrm>
            <a:off x="10287578" y="4005633"/>
            <a:ext cx="1916557" cy="159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16" descr="Bildergebnis für eieruhr">
            <a:extLst>
              <a:ext uri="{FF2B5EF4-FFF2-40B4-BE49-F238E27FC236}">
                <a16:creationId xmlns:a16="http://schemas.microsoft.com/office/drawing/2014/main" id="{ECD8222A-C317-4620-822B-D0C3F2B996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0" t="8489" r="4591" b="6871"/>
          <a:stretch/>
        </p:blipFill>
        <p:spPr bwMode="auto">
          <a:xfrm>
            <a:off x="10119472" y="4378976"/>
            <a:ext cx="2156581" cy="2144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Grafik 59" descr="Ein Bild, das Küchengeräte, Durchschlag, Tasse, drinnen enthält.&#10;&#10;Automatisch generierte Beschreibung">
            <a:extLst>
              <a:ext uri="{FF2B5EF4-FFF2-40B4-BE49-F238E27FC236}">
                <a16:creationId xmlns:a16="http://schemas.microsoft.com/office/drawing/2014/main" id="{63F78069-DF9A-4B3B-B80D-357C58FC961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5205" y="5209198"/>
            <a:ext cx="2425920" cy="1660560"/>
          </a:xfrm>
          <a:prstGeom prst="rect">
            <a:avLst/>
          </a:prstGeom>
        </p:spPr>
      </p:pic>
      <p:pic>
        <p:nvPicPr>
          <p:cNvPr id="22" name="Picture 18" descr="Bildergebnis für herd">
            <a:extLst>
              <a:ext uri="{FF2B5EF4-FFF2-40B4-BE49-F238E27FC236}">
                <a16:creationId xmlns:a16="http://schemas.microsoft.com/office/drawing/2014/main" id="{D9CA02A0-39E6-412D-9C43-E1A501F52C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1" t="10646" r="23578" b="14172"/>
          <a:stretch/>
        </p:blipFill>
        <p:spPr bwMode="auto">
          <a:xfrm>
            <a:off x="895558" y="1376183"/>
            <a:ext cx="844200" cy="1043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5479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1274</Words>
  <Application>Microsoft Office PowerPoint</Application>
  <PresentationFormat>Breitbild</PresentationFormat>
  <Paragraphs>152</Paragraphs>
  <Slides>14</Slides>
  <Notes>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Klasse 5:  Programmieren? Kinderleicht!   Code.org</vt:lpstr>
      <vt:lpstr>Neuer Rahmenplan MV – Klasse 5 (Entwurfsfassung)</vt:lpstr>
      <vt:lpstr>Neuer Rahmenplan MV – Klasse 5 (Entwurfsfassung)</vt:lpstr>
      <vt:lpstr>Neuer Rahmenplan MV – Klasse 5 (Entwurfsfassung)</vt:lpstr>
      <vt:lpstr>Neuer Rahmenplan MV – Klasse 5 (Entwurfsfassung)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Umsetzung  mit  Code.org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Henning Maas</dc:creator>
  <cp:lastModifiedBy>Henning Maas</cp:lastModifiedBy>
  <cp:revision>25</cp:revision>
  <dcterms:created xsi:type="dcterms:W3CDTF">2019-03-19T11:06:13Z</dcterms:created>
  <dcterms:modified xsi:type="dcterms:W3CDTF">2019-03-20T19:49:26Z</dcterms:modified>
</cp:coreProperties>
</file>